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ileron Bold" panose="020B0604020202020204" charset="0"/>
      <p:regular r:id="rId15"/>
    </p:embeddedFont>
    <p:embeddedFont>
      <p:font typeface="Aileron Ultra-Bold" panose="020B0604020202020204" charset="0"/>
      <p:regular r:id="rId16"/>
    </p:embeddedFont>
    <p:embeddedFont>
      <p:font typeface="Canva Sans" panose="020B0604020202020204" charset="0"/>
      <p:regular r:id="rId17"/>
    </p:embeddedFont>
    <p:embeddedFont>
      <p:font typeface="Canva Sans Bold" panose="020B0604020202020204" charset="0"/>
      <p:regular r:id="rId18"/>
    </p:embeddedFont>
    <p:embeddedFont>
      <p:font typeface="Cloud" panose="020B0604020202020204" charset="0"/>
      <p:regular r:id="rId19"/>
    </p:embeddedFont>
    <p:embeddedFont>
      <p:font typeface="Helios" panose="020B0604020202020204" charset="0"/>
      <p:regular r:id="rId20"/>
    </p:embeddedFont>
    <p:embeddedFont>
      <p:font typeface="Helios Bold" panose="020B0604020202020204" charset="0"/>
      <p:regular r:id="rId21"/>
    </p:embeddedFont>
    <p:embeddedFont>
      <p:font typeface="Inter" panose="020B0604020202020204" charset="0"/>
      <p:regular r:id="rId22"/>
    </p:embeddedFont>
    <p:embeddedFont>
      <p:font typeface="League Spartan"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2" d="100"/>
          <a:sy n="32" d="100"/>
        </p:scale>
        <p:origin x="19" y="6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iya R" userId="da1802c83f1eb973" providerId="LiveId" clId="{EC495498-9FDB-4D9F-88A9-1815BCDB7764}"/>
    <pc:docChg chg="custSel modSld">
      <pc:chgData name="Shriya R" userId="da1802c83f1eb973" providerId="LiveId" clId="{EC495498-9FDB-4D9F-88A9-1815BCDB7764}" dt="2024-12-25T19:01:00.517" v="4" actId="478"/>
      <pc:docMkLst>
        <pc:docMk/>
      </pc:docMkLst>
      <pc:sldChg chg="modSp mod">
        <pc:chgData name="Shriya R" userId="da1802c83f1eb973" providerId="LiveId" clId="{EC495498-9FDB-4D9F-88A9-1815BCDB7764}" dt="2024-12-25T17:47:48.981" v="0" actId="20577"/>
        <pc:sldMkLst>
          <pc:docMk/>
          <pc:sldMk cId="0" sldId="258"/>
        </pc:sldMkLst>
        <pc:spChg chg="mod">
          <ac:chgData name="Shriya R" userId="da1802c83f1eb973" providerId="LiveId" clId="{EC495498-9FDB-4D9F-88A9-1815BCDB7764}" dt="2024-12-25T17:47:48.981" v="0" actId="20577"/>
          <ac:spMkLst>
            <pc:docMk/>
            <pc:sldMk cId="0" sldId="258"/>
            <ac:spMk id="7" creationId="{00000000-0000-0000-0000-000000000000}"/>
          </ac:spMkLst>
        </pc:spChg>
      </pc:sldChg>
      <pc:sldChg chg="addSp delSp mod">
        <pc:chgData name="Shriya R" userId="da1802c83f1eb973" providerId="LiveId" clId="{EC495498-9FDB-4D9F-88A9-1815BCDB7764}" dt="2024-12-25T19:01:00.517" v="4" actId="478"/>
        <pc:sldMkLst>
          <pc:docMk/>
          <pc:sldMk cId="0" sldId="262"/>
        </pc:sldMkLst>
        <pc:picChg chg="add del">
          <ac:chgData name="Shriya R" userId="da1802c83f1eb973" providerId="LiveId" clId="{EC495498-9FDB-4D9F-88A9-1815BCDB7764}" dt="2024-12-25T18:55:46.449" v="2" actId="478"/>
          <ac:picMkLst>
            <pc:docMk/>
            <pc:sldMk cId="0" sldId="262"/>
            <ac:picMk id="9" creationId="{7032A02F-7036-23ED-25AF-95BD95D2F89A}"/>
          </ac:picMkLst>
        </pc:picChg>
        <pc:picChg chg="add del">
          <ac:chgData name="Shriya R" userId="da1802c83f1eb973" providerId="LiveId" clId="{EC495498-9FDB-4D9F-88A9-1815BCDB7764}" dt="2024-12-25T19:01:00.517" v="4" actId="478"/>
          <ac:picMkLst>
            <pc:docMk/>
            <pc:sldMk cId="0" sldId="262"/>
            <ac:picMk id="11" creationId="{919FF532-37CD-0D86-0CEB-B3CAD1644B1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1.sv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0" y="0"/>
            <a:ext cx="18520038" cy="10287000"/>
            <a:chOff x="0" y="0"/>
            <a:chExt cx="4877705" cy="2709333"/>
          </a:xfrm>
        </p:grpSpPr>
        <p:sp>
          <p:nvSpPr>
            <p:cNvPr id="4" name="Freeform 4"/>
            <p:cNvSpPr/>
            <p:nvPr/>
          </p:nvSpPr>
          <p:spPr>
            <a:xfrm>
              <a:off x="0" y="0"/>
              <a:ext cx="4877705" cy="2709333"/>
            </a:xfrm>
            <a:custGeom>
              <a:avLst/>
              <a:gdLst/>
              <a:ahLst/>
              <a:cxnLst/>
              <a:rect l="l" t="t" r="r" b="b"/>
              <a:pathLst>
                <a:path w="4877705" h="2709333">
                  <a:moveTo>
                    <a:pt x="0" y="0"/>
                  </a:moveTo>
                  <a:lnTo>
                    <a:pt x="4877705" y="0"/>
                  </a:lnTo>
                  <a:lnTo>
                    <a:pt x="4877705" y="2709333"/>
                  </a:lnTo>
                  <a:lnTo>
                    <a:pt x="0" y="2709333"/>
                  </a:lnTo>
                  <a:close/>
                </a:path>
              </a:pathLst>
            </a:custGeom>
            <a:solidFill>
              <a:srgbClr val="FFFFFF">
                <a:alpha val="77647"/>
              </a:srgbClr>
            </a:solidFill>
          </p:spPr>
        </p:sp>
        <p:sp>
          <p:nvSpPr>
            <p:cNvPr id="5" name="TextBox 5"/>
            <p:cNvSpPr txBox="1"/>
            <p:nvPr/>
          </p:nvSpPr>
          <p:spPr>
            <a:xfrm>
              <a:off x="0" y="-38100"/>
              <a:ext cx="4877705"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0" y="4810163"/>
            <a:ext cx="6073106" cy="5476837"/>
          </a:xfrm>
          <a:custGeom>
            <a:avLst/>
            <a:gdLst/>
            <a:ahLst/>
            <a:cxnLst/>
            <a:rect l="l" t="t" r="r" b="b"/>
            <a:pathLst>
              <a:path w="6073106" h="5476837">
                <a:moveTo>
                  <a:pt x="0" y="0"/>
                </a:moveTo>
                <a:lnTo>
                  <a:pt x="6073106" y="0"/>
                </a:lnTo>
                <a:lnTo>
                  <a:pt x="6073106" y="5476837"/>
                </a:lnTo>
                <a:lnTo>
                  <a:pt x="0" y="54768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10800000">
            <a:off x="12623654" y="0"/>
            <a:ext cx="6073106" cy="5476837"/>
          </a:xfrm>
          <a:custGeom>
            <a:avLst/>
            <a:gdLst/>
            <a:ahLst/>
            <a:cxnLst/>
            <a:rect l="l" t="t" r="r" b="b"/>
            <a:pathLst>
              <a:path w="6073106" h="5476837">
                <a:moveTo>
                  <a:pt x="0" y="0"/>
                </a:moveTo>
                <a:lnTo>
                  <a:pt x="6073105" y="0"/>
                </a:lnTo>
                <a:lnTo>
                  <a:pt x="6073105" y="5476837"/>
                </a:lnTo>
                <a:lnTo>
                  <a:pt x="0" y="54768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442961" y="3629742"/>
            <a:ext cx="14525814" cy="2650192"/>
          </a:xfrm>
          <a:prstGeom prst="rect">
            <a:avLst/>
          </a:prstGeom>
        </p:spPr>
        <p:txBody>
          <a:bodyPr lIns="0" tIns="0" rIns="0" bIns="0" rtlCol="0" anchor="t">
            <a:spAutoFit/>
          </a:bodyPr>
          <a:lstStyle/>
          <a:p>
            <a:pPr algn="ctr">
              <a:lnSpc>
                <a:spcPts val="10493"/>
              </a:lnSpc>
            </a:pPr>
            <a:r>
              <a:rPr lang="en-US" sz="8462" spc="203" dirty="0">
                <a:solidFill>
                  <a:srgbClr val="365679"/>
                </a:solidFill>
                <a:latin typeface="League Spartan"/>
                <a:ea typeface="League Spartan"/>
                <a:cs typeface="League Spartan"/>
                <a:sym typeface="League Spartan"/>
              </a:rPr>
              <a:t>FUTURECART-AI DRIVEN DEMAND PREDICTION</a:t>
            </a:r>
          </a:p>
        </p:txBody>
      </p:sp>
      <p:sp>
        <p:nvSpPr>
          <p:cNvPr id="9" name="TextBox 9"/>
          <p:cNvSpPr txBox="1"/>
          <p:nvPr/>
        </p:nvSpPr>
        <p:spPr>
          <a:xfrm>
            <a:off x="12380653" y="7055532"/>
            <a:ext cx="4878647" cy="2654573"/>
          </a:xfrm>
          <a:prstGeom prst="rect">
            <a:avLst/>
          </a:prstGeom>
        </p:spPr>
        <p:txBody>
          <a:bodyPr lIns="0" tIns="0" rIns="0" bIns="0" rtlCol="0" anchor="t">
            <a:spAutoFit/>
          </a:bodyPr>
          <a:lstStyle/>
          <a:p>
            <a:pPr algn="l">
              <a:lnSpc>
                <a:spcPts val="4680"/>
              </a:lnSpc>
            </a:pPr>
            <a:r>
              <a:rPr lang="en-US" sz="3600" spc="86" dirty="0">
                <a:solidFill>
                  <a:srgbClr val="365679"/>
                </a:solidFill>
                <a:latin typeface="League Spartan"/>
                <a:ea typeface="League Spartan"/>
                <a:cs typeface="League Spartan"/>
                <a:sym typeface="League Spartan"/>
              </a:rPr>
              <a:t>Presented by:</a:t>
            </a:r>
          </a:p>
          <a:p>
            <a:pPr marL="669293" lvl="1" indent="-334646" algn="l">
              <a:lnSpc>
                <a:spcPts val="4030"/>
              </a:lnSpc>
              <a:buFont typeface="Arial"/>
              <a:buChar char="•"/>
            </a:pPr>
            <a:r>
              <a:rPr lang="en-US" sz="3100" spc="74" dirty="0">
                <a:solidFill>
                  <a:srgbClr val="191919"/>
                </a:solidFill>
                <a:latin typeface="League Spartan"/>
                <a:ea typeface="League Spartan"/>
                <a:cs typeface="League Spartan"/>
                <a:sym typeface="League Spartan"/>
              </a:rPr>
              <a:t>Shriya </a:t>
            </a:r>
          </a:p>
          <a:p>
            <a:pPr marL="669293" lvl="1" indent="-334646" algn="l">
              <a:lnSpc>
                <a:spcPts val="4030"/>
              </a:lnSpc>
              <a:buFont typeface="Arial"/>
              <a:buChar char="•"/>
            </a:pPr>
            <a:r>
              <a:rPr lang="en-US" sz="3100" spc="74" dirty="0" err="1">
                <a:solidFill>
                  <a:srgbClr val="191919"/>
                </a:solidFill>
                <a:latin typeface="League Spartan"/>
                <a:ea typeface="League Spartan"/>
                <a:cs typeface="League Spartan"/>
                <a:sym typeface="League Spartan"/>
              </a:rPr>
              <a:t>Sravya</a:t>
            </a:r>
            <a:endParaRPr lang="en-US" sz="3100" spc="74" dirty="0">
              <a:solidFill>
                <a:srgbClr val="191919"/>
              </a:solidFill>
              <a:latin typeface="League Spartan"/>
              <a:ea typeface="League Spartan"/>
              <a:cs typeface="League Spartan"/>
              <a:sym typeface="League Spartan"/>
            </a:endParaRPr>
          </a:p>
          <a:p>
            <a:pPr marL="669293" lvl="1" indent="-334646" algn="l">
              <a:lnSpc>
                <a:spcPts val="4030"/>
              </a:lnSpc>
              <a:buFont typeface="Arial"/>
              <a:buChar char="•"/>
            </a:pPr>
            <a:r>
              <a:rPr lang="en-US" sz="3100" spc="74" dirty="0" err="1">
                <a:solidFill>
                  <a:srgbClr val="191919"/>
                </a:solidFill>
                <a:latin typeface="League Spartan"/>
                <a:ea typeface="League Spartan"/>
                <a:cs typeface="League Spartan"/>
                <a:sym typeface="League Spartan"/>
              </a:rPr>
              <a:t>Bhavajna</a:t>
            </a:r>
            <a:endParaRPr lang="en-US" sz="3100" spc="74" dirty="0">
              <a:solidFill>
                <a:srgbClr val="191919"/>
              </a:solidFill>
              <a:latin typeface="League Spartan"/>
              <a:ea typeface="League Spartan"/>
              <a:cs typeface="League Spartan"/>
              <a:sym typeface="League Spartan"/>
            </a:endParaRPr>
          </a:p>
          <a:p>
            <a:pPr marL="669293" lvl="1" indent="-334646" algn="l">
              <a:lnSpc>
                <a:spcPts val="4030"/>
              </a:lnSpc>
              <a:buFont typeface="Arial"/>
              <a:buChar char="•"/>
            </a:pPr>
            <a:r>
              <a:rPr lang="en-US" sz="3100" spc="74" dirty="0" err="1">
                <a:solidFill>
                  <a:srgbClr val="191919"/>
                </a:solidFill>
                <a:latin typeface="League Spartan"/>
                <a:ea typeface="League Spartan"/>
                <a:cs typeface="League Spartan"/>
                <a:sym typeface="League Spartan"/>
              </a:rPr>
              <a:t>Jagadeeswari</a:t>
            </a:r>
            <a:endParaRPr lang="en-US" sz="3100" spc="74" dirty="0">
              <a:solidFill>
                <a:srgbClr val="191919"/>
              </a:solidFill>
              <a:latin typeface="League Spartan"/>
              <a:ea typeface="League Spartan"/>
              <a:cs typeface="League Spartan"/>
              <a:sym typeface="League Spart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0676047" y="-680343"/>
            <a:ext cx="12727251" cy="12193285"/>
            <a:chOff x="0" y="0"/>
            <a:chExt cx="524208" cy="502215"/>
          </a:xfrm>
        </p:grpSpPr>
        <p:sp>
          <p:nvSpPr>
            <p:cNvPr id="3" name="Freeform 3"/>
            <p:cNvSpPr/>
            <p:nvPr/>
          </p:nvSpPr>
          <p:spPr>
            <a:xfrm>
              <a:off x="0" y="0"/>
              <a:ext cx="524208" cy="502215"/>
            </a:xfrm>
            <a:custGeom>
              <a:avLst/>
              <a:gdLst/>
              <a:ahLst/>
              <a:cxnLst/>
              <a:rect l="l" t="t" r="r" b="b"/>
              <a:pathLst>
                <a:path w="524208" h="502215">
                  <a:moveTo>
                    <a:pt x="203200" y="0"/>
                  </a:moveTo>
                  <a:lnTo>
                    <a:pt x="524208" y="0"/>
                  </a:lnTo>
                  <a:lnTo>
                    <a:pt x="321008" y="502215"/>
                  </a:lnTo>
                  <a:lnTo>
                    <a:pt x="0" y="502215"/>
                  </a:lnTo>
                  <a:lnTo>
                    <a:pt x="203200" y="0"/>
                  </a:lnTo>
                  <a:close/>
                </a:path>
              </a:pathLst>
            </a:custGeom>
            <a:solidFill>
              <a:srgbClr val="2B485F"/>
            </a:solidFill>
          </p:spPr>
        </p:sp>
        <p:sp>
          <p:nvSpPr>
            <p:cNvPr id="4" name="TextBox 4"/>
            <p:cNvSpPr txBox="1"/>
            <p:nvPr/>
          </p:nvSpPr>
          <p:spPr>
            <a:xfrm>
              <a:off x="101600" y="-57150"/>
              <a:ext cx="321008" cy="559365"/>
            </a:xfrm>
            <a:prstGeom prst="rect">
              <a:avLst/>
            </a:prstGeom>
          </p:spPr>
          <p:txBody>
            <a:bodyPr lIns="50800" tIns="50800" rIns="50800" bIns="50800" rtlCol="0" anchor="ctr"/>
            <a:lstStyle/>
            <a:p>
              <a:pPr algn="ctr">
                <a:lnSpc>
                  <a:spcPts val="3640"/>
                </a:lnSpc>
              </a:pPr>
              <a:endParaRPr/>
            </a:p>
          </p:txBody>
        </p:sp>
      </p:grpSp>
      <p:grpSp>
        <p:nvGrpSpPr>
          <p:cNvPr id="5" name="Group 5"/>
          <p:cNvGrpSpPr/>
          <p:nvPr/>
        </p:nvGrpSpPr>
        <p:grpSpPr>
          <a:xfrm rot="9902075">
            <a:off x="16254219" y="-861230"/>
            <a:ext cx="3620223" cy="3167695"/>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365679"/>
            </a:solidFill>
          </p:spPr>
        </p:sp>
        <p:sp>
          <p:nvSpPr>
            <p:cNvPr id="7" name="TextBox 7"/>
            <p:cNvSpPr txBox="1"/>
            <p:nvPr/>
          </p:nvSpPr>
          <p:spPr>
            <a:xfrm>
              <a:off x="127000" y="273050"/>
              <a:ext cx="558800" cy="387350"/>
            </a:xfrm>
            <a:prstGeom prst="rect">
              <a:avLst/>
            </a:prstGeom>
          </p:spPr>
          <p:txBody>
            <a:bodyPr lIns="50800" tIns="50800" rIns="50800" bIns="50800" rtlCol="0" anchor="ctr"/>
            <a:lstStyle/>
            <a:p>
              <a:pPr algn="ctr">
                <a:lnSpc>
                  <a:spcPts val="3640"/>
                </a:lnSpc>
              </a:pPr>
              <a:endParaRPr/>
            </a:p>
          </p:txBody>
        </p:sp>
      </p:grpSp>
      <p:sp>
        <p:nvSpPr>
          <p:cNvPr id="8" name="Freeform 8"/>
          <p:cNvSpPr/>
          <p:nvPr/>
        </p:nvSpPr>
        <p:spPr>
          <a:xfrm>
            <a:off x="1093544" y="2042445"/>
            <a:ext cx="15898313" cy="6747708"/>
          </a:xfrm>
          <a:custGeom>
            <a:avLst/>
            <a:gdLst/>
            <a:ahLst/>
            <a:cxnLst/>
            <a:rect l="l" t="t" r="r" b="b"/>
            <a:pathLst>
              <a:path w="15898313" h="6747708">
                <a:moveTo>
                  <a:pt x="0" y="0"/>
                </a:moveTo>
                <a:lnTo>
                  <a:pt x="15898314" y="0"/>
                </a:lnTo>
                <a:lnTo>
                  <a:pt x="15898314" y="6747709"/>
                </a:lnTo>
                <a:lnTo>
                  <a:pt x="0" y="6747709"/>
                </a:lnTo>
                <a:lnTo>
                  <a:pt x="0" y="0"/>
                </a:lnTo>
                <a:close/>
              </a:path>
            </a:pathLst>
          </a:custGeom>
          <a:blipFill>
            <a:blip r:embed="rId2"/>
            <a:stretch>
              <a:fillRect l="-527" r="-527"/>
            </a:stretch>
          </a:blipFill>
        </p:spPr>
      </p:sp>
      <p:sp>
        <p:nvSpPr>
          <p:cNvPr id="9" name="TextBox 9"/>
          <p:cNvSpPr txBox="1"/>
          <p:nvPr/>
        </p:nvSpPr>
        <p:spPr>
          <a:xfrm>
            <a:off x="1712344" y="232637"/>
            <a:ext cx="15279410" cy="1435387"/>
          </a:xfrm>
          <a:prstGeom prst="rect">
            <a:avLst/>
          </a:prstGeom>
        </p:spPr>
        <p:txBody>
          <a:bodyPr lIns="0" tIns="0" rIns="0" bIns="0" rtlCol="0" anchor="t">
            <a:spAutoFit/>
          </a:bodyPr>
          <a:lstStyle/>
          <a:p>
            <a:pPr algn="ctr">
              <a:lnSpc>
                <a:spcPts val="11709"/>
              </a:lnSpc>
            </a:pPr>
            <a:r>
              <a:rPr lang="en-US" sz="8363" b="1">
                <a:solidFill>
                  <a:srgbClr val="13538A"/>
                </a:solidFill>
                <a:latin typeface="Canva Sans Bold"/>
                <a:ea typeface="Canva Sans Bold"/>
                <a:cs typeface="Canva Sans Bold"/>
                <a:sym typeface="Canva Sans Bold"/>
              </a:rPr>
              <a:t>Future Forecast-Weekly basis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82979" y="-171742"/>
            <a:ext cx="14732382" cy="12193285"/>
            <a:chOff x="0" y="0"/>
            <a:chExt cx="606795" cy="502215"/>
          </a:xfrm>
        </p:grpSpPr>
        <p:sp>
          <p:nvSpPr>
            <p:cNvPr id="3" name="Freeform 3"/>
            <p:cNvSpPr/>
            <p:nvPr/>
          </p:nvSpPr>
          <p:spPr>
            <a:xfrm>
              <a:off x="0" y="0"/>
              <a:ext cx="606795" cy="502215"/>
            </a:xfrm>
            <a:custGeom>
              <a:avLst/>
              <a:gdLst/>
              <a:ahLst/>
              <a:cxnLst/>
              <a:rect l="l" t="t" r="r" b="b"/>
              <a:pathLst>
                <a:path w="606795" h="502215">
                  <a:moveTo>
                    <a:pt x="203200" y="0"/>
                  </a:moveTo>
                  <a:lnTo>
                    <a:pt x="606795" y="0"/>
                  </a:lnTo>
                  <a:lnTo>
                    <a:pt x="403595" y="502215"/>
                  </a:lnTo>
                  <a:lnTo>
                    <a:pt x="0" y="502215"/>
                  </a:lnTo>
                  <a:lnTo>
                    <a:pt x="203200" y="0"/>
                  </a:lnTo>
                  <a:close/>
                </a:path>
              </a:pathLst>
            </a:custGeom>
            <a:solidFill>
              <a:srgbClr val="2B485F"/>
            </a:solidFill>
          </p:spPr>
        </p:sp>
        <p:sp>
          <p:nvSpPr>
            <p:cNvPr id="4" name="TextBox 4"/>
            <p:cNvSpPr txBox="1"/>
            <p:nvPr/>
          </p:nvSpPr>
          <p:spPr>
            <a:xfrm>
              <a:off x="101600" y="-57150"/>
              <a:ext cx="403595" cy="559365"/>
            </a:xfrm>
            <a:prstGeom prst="rect">
              <a:avLst/>
            </a:prstGeom>
          </p:spPr>
          <p:txBody>
            <a:bodyPr lIns="50800" tIns="50800" rIns="50800" bIns="50800" rtlCol="0" anchor="ctr"/>
            <a:lstStyle/>
            <a:p>
              <a:pPr algn="ctr">
                <a:lnSpc>
                  <a:spcPts val="3640"/>
                </a:lnSpc>
              </a:pPr>
              <a:endParaRPr/>
            </a:p>
          </p:txBody>
        </p:sp>
      </p:grpSp>
      <p:sp>
        <p:nvSpPr>
          <p:cNvPr id="5" name="TextBox 5"/>
          <p:cNvSpPr txBox="1"/>
          <p:nvPr/>
        </p:nvSpPr>
        <p:spPr>
          <a:xfrm>
            <a:off x="0" y="1270424"/>
            <a:ext cx="13701595" cy="655454"/>
          </a:xfrm>
          <a:prstGeom prst="rect">
            <a:avLst/>
          </a:prstGeom>
        </p:spPr>
        <p:txBody>
          <a:bodyPr lIns="0" tIns="0" rIns="0" bIns="0" rtlCol="0" anchor="t">
            <a:spAutoFit/>
          </a:bodyPr>
          <a:lstStyle/>
          <a:p>
            <a:pPr algn="ctr">
              <a:lnSpc>
                <a:spcPts val="5347"/>
              </a:lnSpc>
            </a:pPr>
            <a:r>
              <a:rPr lang="en-US" sz="3819" b="1" dirty="0">
                <a:solidFill>
                  <a:srgbClr val="2C92D5"/>
                </a:solidFill>
                <a:latin typeface="Canva Sans Bold"/>
                <a:ea typeface="Canva Sans Bold"/>
                <a:cs typeface="Canva Sans Bold"/>
                <a:sym typeface="Canva Sans Bold"/>
              </a:rPr>
              <a:t>Reasons for </a:t>
            </a:r>
            <a:r>
              <a:rPr lang="en-US" sz="3819" b="1" dirty="0" err="1">
                <a:solidFill>
                  <a:srgbClr val="2C92D5"/>
                </a:solidFill>
                <a:latin typeface="Canva Sans Bold"/>
                <a:ea typeface="Canva Sans Bold"/>
                <a:cs typeface="Canva Sans Bold"/>
                <a:sym typeface="Canva Sans Bold"/>
              </a:rPr>
              <a:t>chosing</a:t>
            </a:r>
            <a:r>
              <a:rPr lang="en-US" sz="3819" b="1" dirty="0">
                <a:solidFill>
                  <a:srgbClr val="2C92D5"/>
                </a:solidFill>
                <a:latin typeface="Canva Sans Bold"/>
                <a:ea typeface="Canva Sans Bold"/>
                <a:cs typeface="Canva Sans Bold"/>
                <a:sym typeface="Canva Sans Bold"/>
              </a:rPr>
              <a:t> SARIMAX Model for forecasting</a:t>
            </a:r>
          </a:p>
        </p:txBody>
      </p:sp>
      <p:sp>
        <p:nvSpPr>
          <p:cNvPr id="6" name="TextBox 6"/>
          <p:cNvSpPr txBox="1"/>
          <p:nvPr/>
        </p:nvSpPr>
        <p:spPr>
          <a:xfrm>
            <a:off x="597232" y="2918698"/>
            <a:ext cx="11449747" cy="5590219"/>
          </a:xfrm>
          <a:prstGeom prst="rect">
            <a:avLst/>
          </a:prstGeom>
        </p:spPr>
        <p:txBody>
          <a:bodyPr lIns="0" tIns="0" rIns="0" bIns="0" rtlCol="0" anchor="t">
            <a:spAutoFit/>
          </a:bodyPr>
          <a:lstStyle/>
          <a:p>
            <a:pPr marL="493900" lvl="1" indent="-246950" algn="l">
              <a:lnSpc>
                <a:spcPts val="3202"/>
              </a:lnSpc>
              <a:buFont typeface="Arial"/>
              <a:buChar char="•"/>
            </a:pPr>
            <a:r>
              <a:rPr lang="en-US" sz="2287" b="1" dirty="0">
                <a:solidFill>
                  <a:srgbClr val="13538A"/>
                </a:solidFill>
                <a:latin typeface="Canva Sans Bold"/>
                <a:ea typeface="Canva Sans Bold"/>
                <a:cs typeface="Canva Sans Bold"/>
                <a:sym typeface="Canva Sans Bold"/>
              </a:rPr>
              <a:t>Handles Exogenous Variables: </a:t>
            </a:r>
            <a:r>
              <a:rPr lang="en-US" sz="2287" dirty="0">
                <a:solidFill>
                  <a:srgbClr val="000000"/>
                </a:solidFill>
                <a:latin typeface="Canva Sans"/>
                <a:ea typeface="Canva Sans"/>
                <a:cs typeface="Canva Sans"/>
                <a:sym typeface="Canva Sans"/>
              </a:rPr>
              <a:t>Includes external factors (e.g., promotions, holidays) to improve forecast accuracy. </a:t>
            </a:r>
          </a:p>
          <a:p>
            <a:pPr algn="l">
              <a:lnSpc>
                <a:spcPts val="3202"/>
              </a:lnSpc>
            </a:pPr>
            <a:endParaRPr lang="en-US" sz="2287" dirty="0">
              <a:solidFill>
                <a:srgbClr val="000000"/>
              </a:solidFill>
              <a:latin typeface="Canva Sans"/>
              <a:ea typeface="Canva Sans"/>
              <a:cs typeface="Canva Sans"/>
              <a:sym typeface="Canva Sans"/>
            </a:endParaRPr>
          </a:p>
          <a:p>
            <a:pPr marL="493900" lvl="1" indent="-246950" algn="l">
              <a:lnSpc>
                <a:spcPts val="3202"/>
              </a:lnSpc>
              <a:buFont typeface="Arial"/>
              <a:buChar char="•"/>
            </a:pPr>
            <a:r>
              <a:rPr lang="en-US" sz="2287" b="1" dirty="0">
                <a:solidFill>
                  <a:srgbClr val="13538A"/>
                </a:solidFill>
                <a:latin typeface="Canva Sans Bold"/>
                <a:ea typeface="Canva Sans Bold"/>
                <a:cs typeface="Canva Sans Bold"/>
                <a:sym typeface="Canva Sans Bold"/>
              </a:rPr>
              <a:t>Seasonal and Non-Seasonal Modeling: </a:t>
            </a:r>
            <a:r>
              <a:rPr lang="en-US" sz="2287" dirty="0">
                <a:solidFill>
                  <a:srgbClr val="000000"/>
                </a:solidFill>
                <a:latin typeface="Canva Sans"/>
                <a:ea typeface="Canva Sans"/>
                <a:cs typeface="Canva Sans"/>
                <a:sym typeface="Canva Sans"/>
              </a:rPr>
              <a:t>Captures both seasonal and trend components, offering flexibility in modeling</a:t>
            </a:r>
          </a:p>
          <a:p>
            <a:pPr algn="l">
              <a:lnSpc>
                <a:spcPts val="3202"/>
              </a:lnSpc>
            </a:pPr>
            <a:r>
              <a:rPr lang="en-US" sz="2287" dirty="0">
                <a:solidFill>
                  <a:srgbClr val="000000"/>
                </a:solidFill>
                <a:latin typeface="Canva Sans"/>
                <a:ea typeface="Canva Sans"/>
                <a:cs typeface="Canva Sans"/>
                <a:sym typeface="Canva Sans"/>
              </a:rPr>
              <a:t>.</a:t>
            </a:r>
          </a:p>
          <a:p>
            <a:pPr marL="493900" lvl="1" indent="-246950" algn="l">
              <a:lnSpc>
                <a:spcPts val="3202"/>
              </a:lnSpc>
              <a:buFont typeface="Arial"/>
              <a:buChar char="•"/>
            </a:pPr>
            <a:r>
              <a:rPr lang="en-US" sz="2287" b="1" dirty="0">
                <a:solidFill>
                  <a:srgbClr val="13538A"/>
                </a:solidFill>
                <a:latin typeface="Canva Sans Bold"/>
                <a:ea typeface="Canva Sans Bold"/>
                <a:cs typeface="Canva Sans Bold"/>
                <a:sym typeface="Canva Sans Bold"/>
              </a:rPr>
              <a:t>Improved Forecasting:</a:t>
            </a:r>
            <a:r>
              <a:rPr lang="en-US" sz="2287" dirty="0">
                <a:solidFill>
                  <a:srgbClr val="000000"/>
                </a:solidFill>
                <a:latin typeface="Canva Sans"/>
                <a:ea typeface="Canva Sans"/>
                <a:cs typeface="Canva Sans"/>
                <a:sym typeface="Canva Sans"/>
              </a:rPr>
              <a:t> Provides more accurate predictions by accounting for external influences and seasonality.</a:t>
            </a:r>
          </a:p>
          <a:p>
            <a:pPr marL="493900" lvl="1" indent="-246950" algn="l">
              <a:lnSpc>
                <a:spcPts val="3202"/>
              </a:lnSpc>
              <a:buFont typeface="Arial"/>
              <a:buChar char="•"/>
            </a:pPr>
            <a:r>
              <a:rPr lang="en-US" sz="2287" b="1" dirty="0">
                <a:solidFill>
                  <a:srgbClr val="13538A"/>
                </a:solidFill>
                <a:latin typeface="Canva Sans Bold"/>
                <a:ea typeface="Canva Sans Bold"/>
                <a:cs typeface="Canva Sans Bold"/>
                <a:sym typeface="Canva Sans Bold"/>
              </a:rPr>
              <a:t>Reduced Residuals:</a:t>
            </a:r>
            <a:r>
              <a:rPr lang="en-US" sz="2287" dirty="0">
                <a:solidFill>
                  <a:srgbClr val="000000"/>
                </a:solidFill>
                <a:latin typeface="Canva Sans"/>
                <a:ea typeface="Canva Sans"/>
                <a:cs typeface="Canva Sans"/>
                <a:sym typeface="Canva Sans"/>
              </a:rPr>
              <a:t> Produces residuals with no patterns, indicating good model fit.</a:t>
            </a:r>
          </a:p>
          <a:p>
            <a:pPr algn="l">
              <a:lnSpc>
                <a:spcPts val="3202"/>
              </a:lnSpc>
            </a:pPr>
            <a:endParaRPr lang="en-US" sz="2287" dirty="0">
              <a:solidFill>
                <a:srgbClr val="000000"/>
              </a:solidFill>
              <a:latin typeface="Canva Sans"/>
              <a:ea typeface="Canva Sans"/>
              <a:cs typeface="Canva Sans"/>
              <a:sym typeface="Canva Sans"/>
            </a:endParaRPr>
          </a:p>
          <a:p>
            <a:pPr marL="493900" lvl="1" indent="-246950" algn="l">
              <a:lnSpc>
                <a:spcPts val="3202"/>
              </a:lnSpc>
              <a:buFont typeface="Arial"/>
              <a:buChar char="•"/>
            </a:pPr>
            <a:r>
              <a:rPr lang="en-US" sz="2287" b="1" dirty="0">
                <a:solidFill>
                  <a:srgbClr val="13538A"/>
                </a:solidFill>
                <a:latin typeface="Canva Sans Bold"/>
                <a:ea typeface="Canva Sans Bold"/>
                <a:cs typeface="Canva Sans Bold"/>
                <a:sym typeface="Canva Sans Bold"/>
              </a:rPr>
              <a:t>Versatile for Complex Data:</a:t>
            </a:r>
            <a:r>
              <a:rPr lang="en-US" sz="2287" dirty="0">
                <a:solidFill>
                  <a:srgbClr val="000000"/>
                </a:solidFill>
                <a:latin typeface="Canva Sans"/>
                <a:ea typeface="Canva Sans"/>
                <a:cs typeface="Canva Sans"/>
                <a:sym typeface="Canva Sans"/>
              </a:rPr>
              <a:t> Effective for data with multiple </a:t>
            </a:r>
            <a:r>
              <a:rPr lang="en-US" sz="2287" dirty="0" err="1">
                <a:solidFill>
                  <a:srgbClr val="000000"/>
                </a:solidFill>
                <a:latin typeface="Canva Sans"/>
                <a:ea typeface="Canva Sans"/>
                <a:cs typeface="Canva Sans"/>
                <a:sym typeface="Canva Sans"/>
              </a:rPr>
              <a:t>seasonalities</a:t>
            </a:r>
            <a:r>
              <a:rPr lang="en-US" sz="2287" dirty="0">
                <a:solidFill>
                  <a:srgbClr val="000000"/>
                </a:solidFill>
                <a:latin typeface="Canva Sans"/>
                <a:ea typeface="Canva Sans"/>
                <a:cs typeface="Canva Sans"/>
                <a:sym typeface="Canva Sans"/>
              </a:rPr>
              <a:t> or complex trends, ensuring reliable forecasts.</a:t>
            </a:r>
          </a:p>
          <a:p>
            <a:pPr algn="l">
              <a:lnSpc>
                <a:spcPts val="3202"/>
              </a:lnSpc>
            </a:pPr>
            <a:endParaRPr lang="en-US" sz="2287" dirty="0">
              <a:solidFill>
                <a:srgbClr val="000000"/>
              </a:solidFill>
              <a:latin typeface="Canva Sans"/>
              <a:ea typeface="Canva Sans"/>
              <a:cs typeface="Canva Sans"/>
              <a:sym typeface="Canv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56880" y="1814753"/>
            <a:ext cx="2315587" cy="0"/>
          </a:xfrm>
          <a:prstGeom prst="line">
            <a:avLst/>
          </a:prstGeom>
          <a:ln w="57150" cap="flat">
            <a:solidFill>
              <a:srgbClr val="365679"/>
            </a:solidFill>
            <a:prstDash val="solid"/>
            <a:headEnd type="none" w="sm" len="sm"/>
            <a:tailEnd type="none" w="sm" len="sm"/>
          </a:ln>
        </p:spPr>
      </p:sp>
      <p:grpSp>
        <p:nvGrpSpPr>
          <p:cNvPr id="3" name="Group 3"/>
          <p:cNvGrpSpPr/>
          <p:nvPr/>
        </p:nvGrpSpPr>
        <p:grpSpPr>
          <a:xfrm rot="9902075">
            <a:off x="15857057" y="-644144"/>
            <a:ext cx="3620223" cy="4316304"/>
            <a:chOff x="0" y="0"/>
            <a:chExt cx="812800" cy="969082"/>
          </a:xfrm>
        </p:grpSpPr>
        <p:sp>
          <p:nvSpPr>
            <p:cNvPr id="4" name="Freeform 4"/>
            <p:cNvSpPr/>
            <p:nvPr/>
          </p:nvSpPr>
          <p:spPr>
            <a:xfrm>
              <a:off x="0" y="0"/>
              <a:ext cx="812800" cy="969082"/>
            </a:xfrm>
            <a:custGeom>
              <a:avLst/>
              <a:gdLst/>
              <a:ahLst/>
              <a:cxnLst/>
              <a:rect l="l" t="t" r="r" b="b"/>
              <a:pathLst>
                <a:path w="812800" h="969082">
                  <a:moveTo>
                    <a:pt x="406400" y="0"/>
                  </a:moveTo>
                  <a:lnTo>
                    <a:pt x="812800" y="969082"/>
                  </a:lnTo>
                  <a:lnTo>
                    <a:pt x="0" y="969082"/>
                  </a:lnTo>
                  <a:lnTo>
                    <a:pt x="406400" y="0"/>
                  </a:lnTo>
                  <a:close/>
                </a:path>
              </a:pathLst>
            </a:custGeom>
            <a:solidFill>
              <a:srgbClr val="365679"/>
            </a:solidFill>
          </p:spPr>
        </p:sp>
        <p:sp>
          <p:nvSpPr>
            <p:cNvPr id="5" name="TextBox 5"/>
            <p:cNvSpPr txBox="1"/>
            <p:nvPr/>
          </p:nvSpPr>
          <p:spPr>
            <a:xfrm>
              <a:off x="127000" y="392781"/>
              <a:ext cx="558800" cy="507081"/>
            </a:xfrm>
            <a:prstGeom prst="rect">
              <a:avLst/>
            </a:prstGeom>
          </p:spPr>
          <p:txBody>
            <a:bodyPr lIns="50800" tIns="50800" rIns="50800" bIns="50800" rtlCol="0" anchor="ctr"/>
            <a:lstStyle/>
            <a:p>
              <a:pPr algn="ctr">
                <a:lnSpc>
                  <a:spcPts val="3640"/>
                </a:lnSpc>
              </a:pPr>
              <a:endParaRPr/>
            </a:p>
          </p:txBody>
        </p:sp>
      </p:grpSp>
      <p:sp>
        <p:nvSpPr>
          <p:cNvPr id="6" name="TextBox 6"/>
          <p:cNvSpPr txBox="1"/>
          <p:nvPr/>
        </p:nvSpPr>
        <p:spPr>
          <a:xfrm>
            <a:off x="956880" y="655943"/>
            <a:ext cx="10218449" cy="1130235"/>
          </a:xfrm>
          <a:prstGeom prst="rect">
            <a:avLst/>
          </a:prstGeom>
        </p:spPr>
        <p:txBody>
          <a:bodyPr lIns="0" tIns="0" rIns="0" bIns="0" rtlCol="0" anchor="t">
            <a:spAutoFit/>
          </a:bodyPr>
          <a:lstStyle/>
          <a:p>
            <a:pPr algn="l">
              <a:lnSpc>
                <a:spcPts val="9106"/>
              </a:lnSpc>
            </a:pPr>
            <a:r>
              <a:rPr lang="en-US" sz="7005" spc="168">
                <a:solidFill>
                  <a:srgbClr val="365679"/>
                </a:solidFill>
                <a:latin typeface="League Spartan"/>
                <a:ea typeface="League Spartan"/>
                <a:cs typeface="League Spartan"/>
                <a:sym typeface="League Spartan"/>
              </a:rPr>
              <a:t>Conclusion</a:t>
            </a:r>
          </a:p>
        </p:txBody>
      </p:sp>
      <p:sp>
        <p:nvSpPr>
          <p:cNvPr id="7" name="TextBox 7"/>
          <p:cNvSpPr txBox="1"/>
          <p:nvPr/>
        </p:nvSpPr>
        <p:spPr>
          <a:xfrm>
            <a:off x="627602" y="2138350"/>
            <a:ext cx="15806518" cy="6080120"/>
          </a:xfrm>
          <a:prstGeom prst="rect">
            <a:avLst/>
          </a:prstGeom>
        </p:spPr>
        <p:txBody>
          <a:bodyPr lIns="0" tIns="0" rIns="0" bIns="0" rtlCol="0" anchor="t">
            <a:spAutoFit/>
          </a:bodyPr>
          <a:lstStyle/>
          <a:p>
            <a:pPr marL="620756" lvl="1" indent="-310378" algn="just">
              <a:lnSpc>
                <a:spcPts val="4025"/>
              </a:lnSpc>
              <a:buFont typeface="Arial"/>
              <a:buChar char="•"/>
            </a:pPr>
            <a:r>
              <a:rPr lang="en-US" sz="2875" b="1" dirty="0">
                <a:solidFill>
                  <a:srgbClr val="365679"/>
                </a:solidFill>
                <a:latin typeface="Helios Bold"/>
                <a:ea typeface="Helios Bold"/>
                <a:cs typeface="Helios Bold"/>
                <a:sym typeface="Helios Bold"/>
              </a:rPr>
              <a:t>Objective Achieved</a:t>
            </a:r>
            <a:r>
              <a:rPr lang="en-US" sz="2875" dirty="0">
                <a:solidFill>
                  <a:srgbClr val="365679"/>
                </a:solidFill>
                <a:latin typeface="Helios"/>
                <a:ea typeface="Helios"/>
                <a:cs typeface="Helios"/>
                <a:sym typeface="Helios"/>
              </a:rPr>
              <a:t>:  The SARIMAX model was used to forecast ‘Quantity’, with high accuracy by capturing seasonality and trends in the data </a:t>
            </a:r>
          </a:p>
          <a:p>
            <a:pPr marL="620756" lvl="1" indent="-310378" algn="l">
              <a:lnSpc>
                <a:spcPts val="4025"/>
              </a:lnSpc>
              <a:buFont typeface="Arial"/>
              <a:buChar char="•"/>
            </a:pPr>
            <a:r>
              <a:rPr lang="en-US" sz="2875" b="1" dirty="0">
                <a:solidFill>
                  <a:srgbClr val="365679"/>
                </a:solidFill>
                <a:latin typeface="Helios Bold"/>
                <a:ea typeface="Helios Bold"/>
                <a:cs typeface="Helios Bold"/>
                <a:sym typeface="Helios Bold"/>
              </a:rPr>
              <a:t>Key Insights</a:t>
            </a:r>
            <a:r>
              <a:rPr lang="en-US" sz="2875" dirty="0">
                <a:solidFill>
                  <a:srgbClr val="365679"/>
                </a:solidFill>
                <a:latin typeface="Helios"/>
                <a:ea typeface="Helios"/>
                <a:cs typeface="Helios"/>
                <a:sym typeface="Helios"/>
              </a:rPr>
              <a:t>:</a:t>
            </a:r>
          </a:p>
          <a:p>
            <a:pPr marL="1241511" lvl="2" indent="-413837" algn="l">
              <a:lnSpc>
                <a:spcPts val="4025"/>
              </a:lnSpc>
              <a:buFont typeface="Arial"/>
              <a:buChar char="⚬"/>
            </a:pPr>
            <a:r>
              <a:rPr lang="en-US" sz="2875" b="1" dirty="0">
                <a:solidFill>
                  <a:srgbClr val="13538A"/>
                </a:solidFill>
                <a:latin typeface="Helios Bold"/>
                <a:ea typeface="Helios Bold"/>
                <a:cs typeface="Helios Bold"/>
                <a:sym typeface="Helios Bold"/>
              </a:rPr>
              <a:t> Improved Inventory Management: </a:t>
            </a:r>
            <a:r>
              <a:rPr lang="en-US" sz="2875" dirty="0">
                <a:solidFill>
                  <a:srgbClr val="365679"/>
                </a:solidFill>
                <a:latin typeface="Helios"/>
                <a:ea typeface="Helios"/>
                <a:cs typeface="Helios"/>
                <a:sym typeface="Helios"/>
              </a:rPr>
              <a:t>Predicts future sales trends, ensuring the right amount of inventory is stocked, reducing missed sales opportunities.</a:t>
            </a:r>
          </a:p>
          <a:p>
            <a:pPr marL="1241511" lvl="2" indent="-413837" algn="l">
              <a:lnSpc>
                <a:spcPts val="4025"/>
              </a:lnSpc>
              <a:buFont typeface="Arial"/>
              <a:buChar char="⚬"/>
            </a:pPr>
            <a:r>
              <a:rPr lang="en-US" sz="2875" b="1" dirty="0">
                <a:solidFill>
                  <a:srgbClr val="13538A"/>
                </a:solidFill>
                <a:latin typeface="Helios Bold"/>
                <a:ea typeface="Helios Bold"/>
                <a:cs typeface="Helios Bold"/>
                <a:sym typeface="Helios Bold"/>
              </a:rPr>
              <a:t>Reduced Stockouts:</a:t>
            </a:r>
            <a:r>
              <a:rPr lang="en-US" sz="2875" dirty="0">
                <a:solidFill>
                  <a:srgbClr val="365679"/>
                </a:solidFill>
                <a:latin typeface="Helios"/>
                <a:ea typeface="Helios"/>
                <a:cs typeface="Helios"/>
                <a:sym typeface="Helios"/>
              </a:rPr>
              <a:t> Minimizes out-of-stock situations, leading to higher customer satisfaction and an improved shopping experience.</a:t>
            </a:r>
          </a:p>
          <a:p>
            <a:pPr marL="1241511" lvl="2" indent="-413837" algn="l">
              <a:lnSpc>
                <a:spcPts val="4025"/>
              </a:lnSpc>
              <a:buFont typeface="Arial"/>
              <a:buChar char="⚬"/>
            </a:pPr>
            <a:r>
              <a:rPr lang="en-US" sz="2875" b="1" dirty="0">
                <a:solidFill>
                  <a:srgbClr val="13538A"/>
                </a:solidFill>
                <a:latin typeface="Helios Bold"/>
                <a:ea typeface="Helios Bold"/>
                <a:cs typeface="Helios Bold"/>
                <a:sym typeface="Helios Bold"/>
              </a:rPr>
              <a:t>Optimized Ordering Process:</a:t>
            </a:r>
            <a:r>
              <a:rPr lang="en-US" sz="2875" dirty="0">
                <a:solidFill>
                  <a:srgbClr val="365679"/>
                </a:solidFill>
                <a:latin typeface="Helios"/>
                <a:ea typeface="Helios"/>
                <a:cs typeface="Helios"/>
                <a:sym typeface="Helios"/>
              </a:rPr>
              <a:t> Informs decisions on order timing and quantities, preventing overstocking and reducing carrying costs.</a:t>
            </a:r>
          </a:p>
          <a:p>
            <a:pPr marL="1241511" lvl="2" indent="-413837" algn="l">
              <a:lnSpc>
                <a:spcPts val="4025"/>
              </a:lnSpc>
              <a:buFont typeface="Arial"/>
              <a:buChar char="⚬"/>
            </a:pPr>
            <a:r>
              <a:rPr lang="en-US" sz="2875" b="1" dirty="0">
                <a:solidFill>
                  <a:srgbClr val="13538A"/>
                </a:solidFill>
                <a:latin typeface="Helios Bold"/>
                <a:ea typeface="Helios Bold"/>
                <a:cs typeface="Helios Bold"/>
                <a:sym typeface="Helios Bold"/>
              </a:rPr>
              <a:t>Enhanced Supplier Relationships:</a:t>
            </a:r>
            <a:r>
              <a:rPr lang="en-US" sz="2875" dirty="0">
                <a:solidFill>
                  <a:srgbClr val="365679"/>
                </a:solidFill>
                <a:latin typeface="Helios"/>
                <a:ea typeface="Helios"/>
                <a:cs typeface="Helios"/>
                <a:sym typeface="Helios"/>
              </a:rPr>
              <a:t> Enables effective communication with suppliers, ensuring timely restocking and better negotiation terms.</a:t>
            </a:r>
          </a:p>
          <a:p>
            <a:pPr algn="just">
              <a:lnSpc>
                <a:spcPts val="4025"/>
              </a:lnSpc>
            </a:pPr>
            <a:endParaRPr lang="en-US" sz="2875" dirty="0">
              <a:solidFill>
                <a:srgbClr val="365679"/>
              </a:solidFill>
              <a:latin typeface="Helios"/>
              <a:ea typeface="Helios"/>
              <a:cs typeface="Helios"/>
              <a:sym typeface="Helios"/>
            </a:endParaRPr>
          </a:p>
        </p:txBody>
      </p:sp>
      <p:grpSp>
        <p:nvGrpSpPr>
          <p:cNvPr id="8" name="Group 8"/>
          <p:cNvGrpSpPr/>
          <p:nvPr/>
        </p:nvGrpSpPr>
        <p:grpSpPr>
          <a:xfrm rot="-10800000">
            <a:off x="-10251141" y="8218470"/>
            <a:ext cx="12727251" cy="12193285"/>
            <a:chOff x="0" y="0"/>
            <a:chExt cx="524208" cy="502215"/>
          </a:xfrm>
        </p:grpSpPr>
        <p:sp>
          <p:nvSpPr>
            <p:cNvPr id="9" name="Freeform 9"/>
            <p:cNvSpPr/>
            <p:nvPr/>
          </p:nvSpPr>
          <p:spPr>
            <a:xfrm>
              <a:off x="0" y="0"/>
              <a:ext cx="524208" cy="502215"/>
            </a:xfrm>
            <a:custGeom>
              <a:avLst/>
              <a:gdLst/>
              <a:ahLst/>
              <a:cxnLst/>
              <a:rect l="l" t="t" r="r" b="b"/>
              <a:pathLst>
                <a:path w="524208" h="502215">
                  <a:moveTo>
                    <a:pt x="203200" y="0"/>
                  </a:moveTo>
                  <a:lnTo>
                    <a:pt x="524208" y="0"/>
                  </a:lnTo>
                  <a:lnTo>
                    <a:pt x="321008" y="502215"/>
                  </a:lnTo>
                  <a:lnTo>
                    <a:pt x="0" y="502215"/>
                  </a:lnTo>
                  <a:lnTo>
                    <a:pt x="203200" y="0"/>
                  </a:lnTo>
                  <a:close/>
                </a:path>
              </a:pathLst>
            </a:custGeom>
            <a:solidFill>
              <a:srgbClr val="2B485F"/>
            </a:solidFill>
          </p:spPr>
        </p:sp>
        <p:sp>
          <p:nvSpPr>
            <p:cNvPr id="10" name="TextBox 10"/>
            <p:cNvSpPr txBox="1"/>
            <p:nvPr/>
          </p:nvSpPr>
          <p:spPr>
            <a:xfrm>
              <a:off x="101600" y="-57150"/>
              <a:ext cx="321008" cy="559365"/>
            </a:xfrm>
            <a:prstGeom prst="rect">
              <a:avLst/>
            </a:prstGeom>
          </p:spPr>
          <p:txBody>
            <a:bodyPr lIns="50800" tIns="50800" rIns="50800" bIns="50800" rtlCol="0" anchor="ctr"/>
            <a:lstStyle/>
            <a:p>
              <a:pPr algn="ctr">
                <a:lnSpc>
                  <a:spcPts val="3640"/>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32613" y="5156506"/>
            <a:ext cx="2050229" cy="0"/>
          </a:xfrm>
          <a:prstGeom prst="line">
            <a:avLst/>
          </a:prstGeom>
          <a:ln w="85725" cap="flat">
            <a:solidFill>
              <a:srgbClr val="FFFFFF"/>
            </a:solidFill>
            <a:prstDash val="solid"/>
            <a:headEnd type="none" w="sm" len="sm"/>
            <a:tailEnd type="none" w="sm" len="sm"/>
          </a:ln>
        </p:spPr>
      </p:sp>
      <p:sp>
        <p:nvSpPr>
          <p:cNvPr id="3" name="Freeform 3"/>
          <p:cNvSpPr/>
          <p:nvPr/>
        </p:nvSpPr>
        <p:spPr>
          <a:xfrm>
            <a:off x="1789763" y="5895207"/>
            <a:ext cx="619711" cy="619711"/>
          </a:xfrm>
          <a:custGeom>
            <a:avLst/>
            <a:gdLst/>
            <a:ahLst/>
            <a:cxnLst/>
            <a:rect l="l" t="t" r="r" b="b"/>
            <a:pathLst>
              <a:path w="619711" h="619711">
                <a:moveTo>
                  <a:pt x="0" y="0"/>
                </a:moveTo>
                <a:lnTo>
                  <a:pt x="619711" y="0"/>
                </a:lnTo>
                <a:lnTo>
                  <a:pt x="619711" y="619712"/>
                </a:lnTo>
                <a:lnTo>
                  <a:pt x="0" y="6197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89763" y="8638589"/>
            <a:ext cx="619711" cy="619711"/>
          </a:xfrm>
          <a:custGeom>
            <a:avLst/>
            <a:gdLst/>
            <a:ahLst/>
            <a:cxnLst/>
            <a:rect l="l" t="t" r="r" b="b"/>
            <a:pathLst>
              <a:path w="619711" h="619711">
                <a:moveTo>
                  <a:pt x="0" y="0"/>
                </a:moveTo>
                <a:lnTo>
                  <a:pt x="619711" y="0"/>
                </a:lnTo>
                <a:lnTo>
                  <a:pt x="619711" y="619711"/>
                </a:lnTo>
                <a:lnTo>
                  <a:pt x="0" y="6197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2821528" y="6843658"/>
            <a:ext cx="4716357" cy="436016"/>
          </a:xfrm>
          <a:prstGeom prst="rect">
            <a:avLst/>
          </a:prstGeom>
        </p:spPr>
        <p:txBody>
          <a:bodyPr lIns="0" tIns="0" rIns="0" bIns="0" rtlCol="0" anchor="t">
            <a:spAutoFit/>
          </a:bodyPr>
          <a:lstStyle/>
          <a:p>
            <a:pPr algn="l">
              <a:lnSpc>
                <a:spcPts val="3571"/>
              </a:lnSpc>
            </a:pPr>
            <a:r>
              <a:rPr lang="en-US" sz="2551" spc="89">
                <a:solidFill>
                  <a:srgbClr val="FFFFFF"/>
                </a:solidFill>
                <a:latin typeface="Inter"/>
                <a:ea typeface="Inter"/>
                <a:cs typeface="Inter"/>
                <a:sym typeface="Inter"/>
              </a:rPr>
              <a:t>www.reallygreatsite.com</a:t>
            </a:r>
          </a:p>
        </p:txBody>
      </p:sp>
      <p:sp>
        <p:nvSpPr>
          <p:cNvPr id="6" name="TextBox 6"/>
          <p:cNvSpPr txBox="1"/>
          <p:nvPr/>
        </p:nvSpPr>
        <p:spPr>
          <a:xfrm>
            <a:off x="2768106" y="5931392"/>
            <a:ext cx="4067077" cy="435957"/>
          </a:xfrm>
          <a:prstGeom prst="rect">
            <a:avLst/>
          </a:prstGeom>
        </p:spPr>
        <p:txBody>
          <a:bodyPr lIns="0" tIns="0" rIns="0" bIns="0" rtlCol="0" anchor="t">
            <a:spAutoFit/>
          </a:bodyPr>
          <a:lstStyle/>
          <a:p>
            <a:pPr algn="l">
              <a:lnSpc>
                <a:spcPts val="3571"/>
              </a:lnSpc>
            </a:pPr>
            <a:r>
              <a:rPr lang="en-US" sz="2551">
                <a:solidFill>
                  <a:srgbClr val="FFFFFF"/>
                </a:solidFill>
                <a:latin typeface="Inter"/>
                <a:ea typeface="Inter"/>
                <a:cs typeface="Inter"/>
                <a:sym typeface="Inter"/>
              </a:rPr>
              <a:t>+123 456 7890</a:t>
            </a:r>
          </a:p>
        </p:txBody>
      </p:sp>
      <p:sp>
        <p:nvSpPr>
          <p:cNvPr id="7" name="TextBox 7"/>
          <p:cNvSpPr txBox="1"/>
          <p:nvPr/>
        </p:nvSpPr>
        <p:spPr>
          <a:xfrm>
            <a:off x="2821528" y="7759203"/>
            <a:ext cx="4716357" cy="436016"/>
          </a:xfrm>
          <a:prstGeom prst="rect">
            <a:avLst/>
          </a:prstGeom>
        </p:spPr>
        <p:txBody>
          <a:bodyPr lIns="0" tIns="0" rIns="0" bIns="0" rtlCol="0" anchor="t">
            <a:spAutoFit/>
          </a:bodyPr>
          <a:lstStyle/>
          <a:p>
            <a:pPr algn="l">
              <a:lnSpc>
                <a:spcPts val="3571"/>
              </a:lnSpc>
            </a:pPr>
            <a:r>
              <a:rPr lang="en-US" sz="2551" spc="112">
                <a:solidFill>
                  <a:srgbClr val="FFFFFF"/>
                </a:solidFill>
                <a:latin typeface="Inter"/>
                <a:ea typeface="Inter"/>
                <a:cs typeface="Inter"/>
                <a:sym typeface="Inter"/>
              </a:rPr>
              <a:t>hello@reallygreatsite.com</a:t>
            </a:r>
          </a:p>
        </p:txBody>
      </p:sp>
      <p:sp>
        <p:nvSpPr>
          <p:cNvPr id="8" name="TextBox 8"/>
          <p:cNvSpPr txBox="1"/>
          <p:nvPr/>
        </p:nvSpPr>
        <p:spPr>
          <a:xfrm>
            <a:off x="2821528" y="8674747"/>
            <a:ext cx="6487485" cy="435957"/>
          </a:xfrm>
          <a:prstGeom prst="rect">
            <a:avLst/>
          </a:prstGeom>
        </p:spPr>
        <p:txBody>
          <a:bodyPr lIns="0" tIns="0" rIns="0" bIns="0" rtlCol="0" anchor="t">
            <a:spAutoFit/>
          </a:bodyPr>
          <a:lstStyle/>
          <a:p>
            <a:pPr algn="l">
              <a:lnSpc>
                <a:spcPts val="3571"/>
              </a:lnSpc>
            </a:pPr>
            <a:r>
              <a:rPr lang="en-US" sz="2551" spc="38">
                <a:solidFill>
                  <a:srgbClr val="FFFFFF"/>
                </a:solidFill>
                <a:latin typeface="Inter"/>
                <a:ea typeface="Inter"/>
                <a:cs typeface="Inter"/>
                <a:sym typeface="Inter"/>
              </a:rPr>
              <a:t>123 Anywhere ST., Any City</a:t>
            </a:r>
          </a:p>
        </p:txBody>
      </p:sp>
      <p:sp>
        <p:nvSpPr>
          <p:cNvPr id="9" name="Freeform 9"/>
          <p:cNvSpPr/>
          <p:nvPr/>
        </p:nvSpPr>
        <p:spPr>
          <a:xfrm>
            <a:off x="0" y="4820066"/>
            <a:ext cx="6073106" cy="5476837"/>
          </a:xfrm>
          <a:custGeom>
            <a:avLst/>
            <a:gdLst/>
            <a:ahLst/>
            <a:cxnLst/>
            <a:rect l="l" t="t" r="r" b="b"/>
            <a:pathLst>
              <a:path w="6073106" h="5476837">
                <a:moveTo>
                  <a:pt x="0" y="0"/>
                </a:moveTo>
                <a:lnTo>
                  <a:pt x="6073106" y="0"/>
                </a:lnTo>
                <a:lnTo>
                  <a:pt x="6073106" y="5476837"/>
                </a:lnTo>
                <a:lnTo>
                  <a:pt x="0" y="54768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10800000">
            <a:off x="12776054" y="0"/>
            <a:ext cx="6073106" cy="5476837"/>
          </a:xfrm>
          <a:custGeom>
            <a:avLst/>
            <a:gdLst/>
            <a:ahLst/>
            <a:cxnLst/>
            <a:rect l="l" t="t" r="r" b="b"/>
            <a:pathLst>
              <a:path w="6073106" h="5476837">
                <a:moveTo>
                  <a:pt x="0" y="0"/>
                </a:moveTo>
                <a:lnTo>
                  <a:pt x="6073105" y="0"/>
                </a:lnTo>
                <a:lnTo>
                  <a:pt x="6073105" y="5476837"/>
                </a:lnTo>
                <a:lnTo>
                  <a:pt x="0" y="54768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5416748" y="4245928"/>
            <a:ext cx="7454503" cy="1701169"/>
          </a:xfrm>
          <a:prstGeom prst="rect">
            <a:avLst/>
          </a:prstGeom>
        </p:spPr>
        <p:txBody>
          <a:bodyPr lIns="0" tIns="0" rIns="0" bIns="0" rtlCol="0" anchor="t">
            <a:spAutoFit/>
          </a:bodyPr>
          <a:lstStyle/>
          <a:p>
            <a:pPr algn="ctr">
              <a:lnSpc>
                <a:spcPts val="13859"/>
              </a:lnSpc>
            </a:pPr>
            <a:r>
              <a:rPr lang="en-US" sz="9899" b="1">
                <a:solidFill>
                  <a:srgbClr val="000000"/>
                </a:solidFill>
                <a:latin typeface="Canva Sans Bold"/>
                <a:ea typeface="Canva Sans Bold"/>
                <a:cs typeface="Canva Sans Bold"/>
                <a:sym typeface="Canva Sa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5112380" y="-148194"/>
            <a:ext cx="12727251" cy="12193285"/>
            <a:chOff x="0" y="0"/>
            <a:chExt cx="524208" cy="502215"/>
          </a:xfrm>
        </p:grpSpPr>
        <p:sp>
          <p:nvSpPr>
            <p:cNvPr id="3" name="Freeform 3"/>
            <p:cNvSpPr/>
            <p:nvPr/>
          </p:nvSpPr>
          <p:spPr>
            <a:xfrm>
              <a:off x="0" y="0"/>
              <a:ext cx="524208" cy="502215"/>
            </a:xfrm>
            <a:custGeom>
              <a:avLst/>
              <a:gdLst/>
              <a:ahLst/>
              <a:cxnLst/>
              <a:rect l="l" t="t" r="r" b="b"/>
              <a:pathLst>
                <a:path w="524208" h="502215">
                  <a:moveTo>
                    <a:pt x="203200" y="0"/>
                  </a:moveTo>
                  <a:lnTo>
                    <a:pt x="524208" y="0"/>
                  </a:lnTo>
                  <a:lnTo>
                    <a:pt x="321008" y="502215"/>
                  </a:lnTo>
                  <a:lnTo>
                    <a:pt x="0" y="502215"/>
                  </a:lnTo>
                  <a:lnTo>
                    <a:pt x="203200" y="0"/>
                  </a:lnTo>
                  <a:close/>
                </a:path>
              </a:pathLst>
            </a:custGeom>
            <a:solidFill>
              <a:srgbClr val="2B485F"/>
            </a:solidFill>
          </p:spPr>
        </p:sp>
        <p:sp>
          <p:nvSpPr>
            <p:cNvPr id="4" name="TextBox 4"/>
            <p:cNvSpPr txBox="1"/>
            <p:nvPr/>
          </p:nvSpPr>
          <p:spPr>
            <a:xfrm>
              <a:off x="101600" y="-57150"/>
              <a:ext cx="321008" cy="559365"/>
            </a:xfrm>
            <a:prstGeom prst="rect">
              <a:avLst/>
            </a:prstGeom>
          </p:spPr>
          <p:txBody>
            <a:bodyPr lIns="50800" tIns="50800" rIns="50800" bIns="50800" rtlCol="0" anchor="ctr"/>
            <a:lstStyle/>
            <a:p>
              <a:pPr algn="ctr">
                <a:lnSpc>
                  <a:spcPts val="3640"/>
                </a:lnSpc>
              </a:pPr>
              <a:endParaRPr/>
            </a:p>
          </p:txBody>
        </p:sp>
      </p:grpSp>
      <p:sp>
        <p:nvSpPr>
          <p:cNvPr id="5" name="AutoShape 5"/>
          <p:cNvSpPr/>
          <p:nvPr/>
        </p:nvSpPr>
        <p:spPr>
          <a:xfrm>
            <a:off x="7461113" y="2677318"/>
            <a:ext cx="2050229" cy="0"/>
          </a:xfrm>
          <a:prstGeom prst="line">
            <a:avLst/>
          </a:prstGeom>
          <a:ln w="85725" cap="flat">
            <a:solidFill>
              <a:srgbClr val="365679"/>
            </a:solidFill>
            <a:prstDash val="solid"/>
            <a:headEnd type="none" w="sm" len="sm"/>
            <a:tailEnd type="none" w="sm" len="sm"/>
          </a:ln>
        </p:spPr>
      </p:sp>
      <p:grpSp>
        <p:nvGrpSpPr>
          <p:cNvPr id="6" name="Group 6"/>
          <p:cNvGrpSpPr/>
          <p:nvPr/>
        </p:nvGrpSpPr>
        <p:grpSpPr>
          <a:xfrm rot="9902075">
            <a:off x="16254219" y="-861230"/>
            <a:ext cx="3620223" cy="3167695"/>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365679"/>
            </a:solidFill>
          </p:spPr>
        </p:sp>
        <p:sp>
          <p:nvSpPr>
            <p:cNvPr id="8" name="TextBox 8"/>
            <p:cNvSpPr txBox="1"/>
            <p:nvPr/>
          </p:nvSpPr>
          <p:spPr>
            <a:xfrm>
              <a:off x="127000" y="273050"/>
              <a:ext cx="558800" cy="387350"/>
            </a:xfrm>
            <a:prstGeom prst="rect">
              <a:avLst/>
            </a:prstGeom>
          </p:spPr>
          <p:txBody>
            <a:bodyPr lIns="50800" tIns="50800" rIns="50800" bIns="50800" rtlCol="0" anchor="ctr"/>
            <a:lstStyle/>
            <a:p>
              <a:pPr algn="ctr">
                <a:lnSpc>
                  <a:spcPts val="3640"/>
                </a:lnSpc>
              </a:pPr>
              <a:endParaRPr/>
            </a:p>
          </p:txBody>
        </p:sp>
      </p:grpSp>
      <p:sp>
        <p:nvSpPr>
          <p:cNvPr id="9" name="TextBox 9"/>
          <p:cNvSpPr txBox="1"/>
          <p:nvPr/>
        </p:nvSpPr>
        <p:spPr>
          <a:xfrm>
            <a:off x="7461113" y="1452991"/>
            <a:ext cx="6931946" cy="1042605"/>
          </a:xfrm>
          <a:prstGeom prst="rect">
            <a:avLst/>
          </a:prstGeom>
        </p:spPr>
        <p:txBody>
          <a:bodyPr lIns="0" tIns="0" rIns="0" bIns="0" rtlCol="0" anchor="t">
            <a:spAutoFit/>
          </a:bodyPr>
          <a:lstStyle/>
          <a:p>
            <a:pPr algn="l">
              <a:lnSpc>
                <a:spcPts val="8326"/>
              </a:lnSpc>
            </a:pPr>
            <a:r>
              <a:rPr lang="en-US" sz="6405" spc="153">
                <a:solidFill>
                  <a:srgbClr val="365679"/>
                </a:solidFill>
                <a:latin typeface="League Spartan"/>
                <a:ea typeface="League Spartan"/>
                <a:cs typeface="League Spartan"/>
                <a:sym typeface="League Spartan"/>
              </a:rPr>
              <a:t>Contents</a:t>
            </a:r>
          </a:p>
        </p:txBody>
      </p:sp>
      <p:sp>
        <p:nvSpPr>
          <p:cNvPr id="10" name="TextBox 10"/>
          <p:cNvSpPr txBox="1"/>
          <p:nvPr/>
        </p:nvSpPr>
        <p:spPr>
          <a:xfrm>
            <a:off x="6955336" y="3581280"/>
            <a:ext cx="9569191" cy="3719887"/>
          </a:xfrm>
          <a:prstGeom prst="rect">
            <a:avLst/>
          </a:prstGeom>
        </p:spPr>
        <p:txBody>
          <a:bodyPr lIns="0" tIns="0" rIns="0" bIns="0" rtlCol="0" anchor="t">
            <a:spAutoFit/>
          </a:bodyPr>
          <a:lstStyle/>
          <a:p>
            <a:pPr marL="908543" lvl="1" indent="-454271" algn="l">
              <a:lnSpc>
                <a:spcPts val="5891"/>
              </a:lnSpc>
              <a:buFont typeface="Arial"/>
              <a:buChar char="•"/>
            </a:pPr>
            <a:r>
              <a:rPr lang="en-US" sz="4208">
                <a:solidFill>
                  <a:srgbClr val="000000"/>
                </a:solidFill>
                <a:latin typeface="Inter"/>
                <a:ea typeface="Inter"/>
                <a:cs typeface="Inter"/>
                <a:sym typeface="Inter"/>
              </a:rPr>
              <a:t>Problem Statement </a:t>
            </a:r>
          </a:p>
          <a:p>
            <a:pPr marL="908543" lvl="1" indent="-454271" algn="l">
              <a:lnSpc>
                <a:spcPts val="5891"/>
              </a:lnSpc>
              <a:buFont typeface="Arial"/>
              <a:buChar char="•"/>
            </a:pPr>
            <a:r>
              <a:rPr lang="en-US" sz="4208">
                <a:solidFill>
                  <a:srgbClr val="000000"/>
                </a:solidFill>
                <a:latin typeface="Inter"/>
                <a:ea typeface="Inter"/>
                <a:cs typeface="Inter"/>
                <a:sym typeface="Inter"/>
              </a:rPr>
              <a:t>Objectives</a:t>
            </a:r>
          </a:p>
          <a:p>
            <a:pPr marL="908543" lvl="1" indent="-454271" algn="l">
              <a:lnSpc>
                <a:spcPts val="5891"/>
              </a:lnSpc>
              <a:buFont typeface="Arial"/>
              <a:buChar char="•"/>
            </a:pPr>
            <a:r>
              <a:rPr lang="en-US" sz="4208">
                <a:solidFill>
                  <a:srgbClr val="000000"/>
                </a:solidFill>
                <a:latin typeface="Inter"/>
                <a:ea typeface="Inter"/>
                <a:cs typeface="Inter"/>
                <a:sym typeface="Inter"/>
              </a:rPr>
              <a:t>Methodology</a:t>
            </a:r>
          </a:p>
          <a:p>
            <a:pPr marL="908543" lvl="1" indent="-454271" algn="l">
              <a:lnSpc>
                <a:spcPts val="5891"/>
              </a:lnSpc>
              <a:buFont typeface="Arial"/>
              <a:buChar char="•"/>
            </a:pPr>
            <a:r>
              <a:rPr lang="en-US" sz="4208">
                <a:solidFill>
                  <a:srgbClr val="000000"/>
                </a:solidFill>
                <a:latin typeface="Inter"/>
                <a:ea typeface="Inter"/>
                <a:cs typeface="Inter"/>
                <a:sym typeface="Inter"/>
              </a:rPr>
              <a:t>Visualisation Forecasts</a:t>
            </a:r>
          </a:p>
          <a:p>
            <a:pPr marL="908543" lvl="1" indent="-454271" algn="l">
              <a:lnSpc>
                <a:spcPts val="5891"/>
              </a:lnSpc>
              <a:buFont typeface="Arial"/>
              <a:buChar char="•"/>
            </a:pPr>
            <a:r>
              <a:rPr lang="en-US" sz="4208">
                <a:solidFill>
                  <a:srgbClr val="000000"/>
                </a:solidFill>
                <a:latin typeface="Inter"/>
                <a:ea typeface="Inter"/>
                <a:cs typeface="Inter"/>
                <a:sym typeface="Inter"/>
              </a:rPr>
              <a:t>Results and Insights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57116" y="0"/>
            <a:ext cx="14732382" cy="12193285"/>
            <a:chOff x="0" y="0"/>
            <a:chExt cx="606795" cy="502215"/>
          </a:xfrm>
        </p:grpSpPr>
        <p:sp>
          <p:nvSpPr>
            <p:cNvPr id="3" name="Freeform 3"/>
            <p:cNvSpPr/>
            <p:nvPr/>
          </p:nvSpPr>
          <p:spPr>
            <a:xfrm>
              <a:off x="0" y="0"/>
              <a:ext cx="606795" cy="502215"/>
            </a:xfrm>
            <a:custGeom>
              <a:avLst/>
              <a:gdLst/>
              <a:ahLst/>
              <a:cxnLst/>
              <a:rect l="l" t="t" r="r" b="b"/>
              <a:pathLst>
                <a:path w="606795" h="502215">
                  <a:moveTo>
                    <a:pt x="203200" y="0"/>
                  </a:moveTo>
                  <a:lnTo>
                    <a:pt x="606795" y="0"/>
                  </a:lnTo>
                  <a:lnTo>
                    <a:pt x="403595" y="502215"/>
                  </a:lnTo>
                  <a:lnTo>
                    <a:pt x="0" y="502215"/>
                  </a:lnTo>
                  <a:lnTo>
                    <a:pt x="203200" y="0"/>
                  </a:lnTo>
                  <a:close/>
                </a:path>
              </a:pathLst>
            </a:custGeom>
            <a:solidFill>
              <a:srgbClr val="2B485F"/>
            </a:solidFill>
          </p:spPr>
        </p:sp>
        <p:sp>
          <p:nvSpPr>
            <p:cNvPr id="4" name="TextBox 4"/>
            <p:cNvSpPr txBox="1"/>
            <p:nvPr/>
          </p:nvSpPr>
          <p:spPr>
            <a:xfrm>
              <a:off x="101600" y="-57150"/>
              <a:ext cx="403595" cy="559365"/>
            </a:xfrm>
            <a:prstGeom prst="rect">
              <a:avLst/>
            </a:prstGeom>
          </p:spPr>
          <p:txBody>
            <a:bodyPr lIns="50800" tIns="50800" rIns="50800" bIns="50800" rtlCol="0" anchor="ctr"/>
            <a:lstStyle/>
            <a:p>
              <a:pPr algn="ctr">
                <a:lnSpc>
                  <a:spcPts val="3640"/>
                </a:lnSpc>
              </a:pPr>
              <a:endParaRPr/>
            </a:p>
          </p:txBody>
        </p:sp>
      </p:grpSp>
      <p:sp>
        <p:nvSpPr>
          <p:cNvPr id="5" name="AutoShape 5"/>
          <p:cNvSpPr/>
          <p:nvPr/>
        </p:nvSpPr>
        <p:spPr>
          <a:xfrm>
            <a:off x="1028700" y="3022010"/>
            <a:ext cx="2050229" cy="0"/>
          </a:xfrm>
          <a:prstGeom prst="line">
            <a:avLst/>
          </a:prstGeom>
          <a:ln w="85725" cap="flat">
            <a:solidFill>
              <a:srgbClr val="365679"/>
            </a:solidFill>
            <a:prstDash val="solid"/>
            <a:headEnd type="none" w="sm" len="sm"/>
            <a:tailEnd type="none" w="sm" len="sm"/>
          </a:ln>
        </p:spPr>
      </p:sp>
      <p:sp>
        <p:nvSpPr>
          <p:cNvPr id="6" name="TextBox 6"/>
          <p:cNvSpPr txBox="1"/>
          <p:nvPr/>
        </p:nvSpPr>
        <p:spPr>
          <a:xfrm>
            <a:off x="1028700" y="1315092"/>
            <a:ext cx="10763033" cy="1352597"/>
          </a:xfrm>
          <a:prstGeom prst="rect">
            <a:avLst/>
          </a:prstGeom>
        </p:spPr>
        <p:txBody>
          <a:bodyPr lIns="0" tIns="0" rIns="0" bIns="0" rtlCol="0" anchor="t">
            <a:spAutoFit/>
          </a:bodyPr>
          <a:lstStyle/>
          <a:p>
            <a:pPr algn="l">
              <a:lnSpc>
                <a:spcPts val="10890"/>
              </a:lnSpc>
            </a:pPr>
            <a:r>
              <a:rPr lang="en-US" sz="8377" spc="201">
                <a:solidFill>
                  <a:srgbClr val="365679"/>
                </a:solidFill>
                <a:latin typeface="League Spartan"/>
                <a:ea typeface="League Spartan"/>
                <a:cs typeface="League Spartan"/>
                <a:sym typeface="League Spartan"/>
              </a:rPr>
              <a:t>INTRODUCTION</a:t>
            </a:r>
          </a:p>
        </p:txBody>
      </p:sp>
      <p:sp>
        <p:nvSpPr>
          <p:cNvPr id="7" name="TextBox 7"/>
          <p:cNvSpPr txBox="1"/>
          <p:nvPr/>
        </p:nvSpPr>
        <p:spPr>
          <a:xfrm>
            <a:off x="1028700" y="4274315"/>
            <a:ext cx="12408068" cy="2838277"/>
          </a:xfrm>
          <a:prstGeom prst="rect">
            <a:avLst/>
          </a:prstGeom>
        </p:spPr>
        <p:txBody>
          <a:bodyPr lIns="0" tIns="0" rIns="0" bIns="0" rtlCol="0" anchor="t">
            <a:spAutoFit/>
          </a:bodyPr>
          <a:lstStyle/>
          <a:p>
            <a:pPr algn="l">
              <a:lnSpc>
                <a:spcPts val="4511"/>
              </a:lnSpc>
            </a:pPr>
            <a:r>
              <a:rPr lang="en-US" sz="3222" spc="383" dirty="0">
                <a:solidFill>
                  <a:srgbClr val="000000"/>
                </a:solidFill>
                <a:latin typeface="Inter"/>
                <a:ea typeface="Inter"/>
                <a:cs typeface="Inter"/>
                <a:sym typeface="Inter"/>
              </a:rPr>
              <a:t>Retail businesses face challenges in predicting demand due to dynamic market conditions. This project aims to leverage AI to enhance forecasting accuracy, enabling smarter inventory and marketing decisions.</a:t>
            </a:r>
          </a:p>
        </p:txBody>
      </p:sp>
      <p:sp>
        <p:nvSpPr>
          <p:cNvPr id="8" name="TextBox 8"/>
          <p:cNvSpPr txBox="1"/>
          <p:nvPr/>
        </p:nvSpPr>
        <p:spPr>
          <a:xfrm>
            <a:off x="914616" y="8328259"/>
            <a:ext cx="2871424" cy="406045"/>
          </a:xfrm>
          <a:prstGeom prst="rect">
            <a:avLst/>
          </a:prstGeom>
        </p:spPr>
        <p:txBody>
          <a:bodyPr lIns="0" tIns="0" rIns="0" bIns="0" rtlCol="0" anchor="t">
            <a:spAutoFit/>
          </a:bodyPr>
          <a:lstStyle/>
          <a:p>
            <a:pPr algn="ctr">
              <a:lnSpc>
                <a:spcPts val="3283"/>
              </a:lnSpc>
            </a:pPr>
            <a:r>
              <a:rPr lang="en-US" sz="2525" spc="149">
                <a:solidFill>
                  <a:srgbClr val="FFFFFF"/>
                </a:solidFill>
                <a:latin typeface="League Spartan"/>
                <a:ea typeface="League Spartan"/>
                <a:cs typeface="League Spartan"/>
                <a:sym typeface="League Spartan"/>
              </a:rPr>
              <a:t>CONTINUE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72121" y="0"/>
            <a:ext cx="11709920" cy="10855389"/>
            <a:chOff x="0" y="0"/>
            <a:chExt cx="693921" cy="643282"/>
          </a:xfrm>
        </p:grpSpPr>
        <p:sp>
          <p:nvSpPr>
            <p:cNvPr id="3" name="Freeform 3"/>
            <p:cNvSpPr/>
            <p:nvPr/>
          </p:nvSpPr>
          <p:spPr>
            <a:xfrm>
              <a:off x="0" y="0"/>
              <a:ext cx="693921" cy="643282"/>
            </a:xfrm>
            <a:custGeom>
              <a:avLst/>
              <a:gdLst/>
              <a:ahLst/>
              <a:cxnLst/>
              <a:rect l="l" t="t" r="r" b="b"/>
              <a:pathLst>
                <a:path w="693921" h="643282">
                  <a:moveTo>
                    <a:pt x="203200" y="0"/>
                  </a:moveTo>
                  <a:lnTo>
                    <a:pt x="693921" y="0"/>
                  </a:lnTo>
                  <a:lnTo>
                    <a:pt x="490721" y="643282"/>
                  </a:lnTo>
                  <a:lnTo>
                    <a:pt x="0" y="643282"/>
                  </a:lnTo>
                  <a:lnTo>
                    <a:pt x="203200" y="0"/>
                  </a:lnTo>
                  <a:close/>
                </a:path>
              </a:pathLst>
            </a:custGeom>
            <a:solidFill>
              <a:srgbClr val="2B485F"/>
            </a:solidFill>
          </p:spPr>
        </p:sp>
        <p:sp>
          <p:nvSpPr>
            <p:cNvPr id="4" name="TextBox 4"/>
            <p:cNvSpPr txBox="1"/>
            <p:nvPr/>
          </p:nvSpPr>
          <p:spPr>
            <a:xfrm>
              <a:off x="101600" y="-57150"/>
              <a:ext cx="490721" cy="700432"/>
            </a:xfrm>
            <a:prstGeom prst="rect">
              <a:avLst/>
            </a:prstGeom>
          </p:spPr>
          <p:txBody>
            <a:bodyPr lIns="50800" tIns="50800" rIns="50800" bIns="50800" rtlCol="0" anchor="ctr"/>
            <a:lstStyle/>
            <a:p>
              <a:pPr algn="ctr">
                <a:lnSpc>
                  <a:spcPts val="3640"/>
                </a:lnSpc>
              </a:pPr>
              <a:endParaRPr/>
            </a:p>
          </p:txBody>
        </p:sp>
      </p:grpSp>
      <p:grpSp>
        <p:nvGrpSpPr>
          <p:cNvPr id="5" name="Group 5"/>
          <p:cNvGrpSpPr/>
          <p:nvPr/>
        </p:nvGrpSpPr>
        <p:grpSpPr>
          <a:xfrm>
            <a:off x="570293" y="4560064"/>
            <a:ext cx="10553568" cy="4405936"/>
            <a:chOff x="0" y="0"/>
            <a:chExt cx="2779541" cy="1160411"/>
          </a:xfrm>
        </p:grpSpPr>
        <p:sp>
          <p:nvSpPr>
            <p:cNvPr id="6" name="Freeform 6"/>
            <p:cNvSpPr/>
            <p:nvPr/>
          </p:nvSpPr>
          <p:spPr>
            <a:xfrm>
              <a:off x="0" y="0"/>
              <a:ext cx="2779541" cy="1160411"/>
            </a:xfrm>
            <a:custGeom>
              <a:avLst/>
              <a:gdLst/>
              <a:ahLst/>
              <a:cxnLst/>
              <a:rect l="l" t="t" r="r" b="b"/>
              <a:pathLst>
                <a:path w="2779541" h="1160411">
                  <a:moveTo>
                    <a:pt x="37413" y="0"/>
                  </a:moveTo>
                  <a:lnTo>
                    <a:pt x="2742128" y="0"/>
                  </a:lnTo>
                  <a:cubicBezTo>
                    <a:pt x="2762790" y="0"/>
                    <a:pt x="2779541" y="16750"/>
                    <a:pt x="2779541" y="37413"/>
                  </a:cubicBezTo>
                  <a:lnTo>
                    <a:pt x="2779541" y="1122998"/>
                  </a:lnTo>
                  <a:cubicBezTo>
                    <a:pt x="2779541" y="1132921"/>
                    <a:pt x="2775599" y="1142437"/>
                    <a:pt x="2768583" y="1149453"/>
                  </a:cubicBezTo>
                  <a:cubicBezTo>
                    <a:pt x="2761567" y="1156469"/>
                    <a:pt x="2752050" y="1160411"/>
                    <a:pt x="2742128" y="1160411"/>
                  </a:cubicBezTo>
                  <a:lnTo>
                    <a:pt x="37413" y="1160411"/>
                  </a:lnTo>
                  <a:cubicBezTo>
                    <a:pt x="27490" y="1160411"/>
                    <a:pt x="17974" y="1156469"/>
                    <a:pt x="10958" y="1149453"/>
                  </a:cubicBezTo>
                  <a:cubicBezTo>
                    <a:pt x="3942" y="1142437"/>
                    <a:pt x="0" y="1132921"/>
                    <a:pt x="0" y="1122998"/>
                  </a:cubicBezTo>
                  <a:lnTo>
                    <a:pt x="0" y="37413"/>
                  </a:lnTo>
                  <a:cubicBezTo>
                    <a:pt x="0" y="27490"/>
                    <a:pt x="3942" y="17974"/>
                    <a:pt x="10958" y="10958"/>
                  </a:cubicBezTo>
                  <a:cubicBezTo>
                    <a:pt x="17974" y="3942"/>
                    <a:pt x="27490" y="0"/>
                    <a:pt x="37413" y="0"/>
                  </a:cubicBezTo>
                  <a:close/>
                </a:path>
              </a:pathLst>
            </a:custGeom>
            <a:solidFill>
              <a:srgbClr val="2B485F"/>
            </a:solidFill>
          </p:spPr>
        </p:sp>
        <p:sp>
          <p:nvSpPr>
            <p:cNvPr id="7" name="TextBox 7"/>
            <p:cNvSpPr txBox="1"/>
            <p:nvPr/>
          </p:nvSpPr>
          <p:spPr>
            <a:xfrm>
              <a:off x="0" y="-57150"/>
              <a:ext cx="2779541" cy="1217561"/>
            </a:xfrm>
            <a:prstGeom prst="rect">
              <a:avLst/>
            </a:prstGeom>
          </p:spPr>
          <p:txBody>
            <a:bodyPr lIns="50800" tIns="50800" rIns="50800" bIns="50800" rtlCol="0" anchor="ctr"/>
            <a:lstStyle/>
            <a:p>
              <a:pPr algn="ctr">
                <a:lnSpc>
                  <a:spcPts val="3640"/>
                </a:lnSpc>
              </a:pPr>
              <a:endParaRPr/>
            </a:p>
          </p:txBody>
        </p:sp>
      </p:grpSp>
      <p:sp>
        <p:nvSpPr>
          <p:cNvPr id="8" name="AutoShape 8"/>
          <p:cNvSpPr/>
          <p:nvPr/>
        </p:nvSpPr>
        <p:spPr>
          <a:xfrm>
            <a:off x="1066800" y="3702665"/>
            <a:ext cx="2050229" cy="0"/>
          </a:xfrm>
          <a:prstGeom prst="line">
            <a:avLst/>
          </a:prstGeom>
          <a:ln w="85725" cap="flat">
            <a:solidFill>
              <a:srgbClr val="365679"/>
            </a:solidFill>
            <a:prstDash val="solid"/>
            <a:headEnd type="none" w="sm" len="sm"/>
            <a:tailEnd type="none" w="sm" len="sm"/>
          </a:ln>
        </p:spPr>
      </p:sp>
      <p:sp>
        <p:nvSpPr>
          <p:cNvPr id="9" name="TextBox 9"/>
          <p:cNvSpPr txBox="1"/>
          <p:nvPr/>
        </p:nvSpPr>
        <p:spPr>
          <a:xfrm>
            <a:off x="1028700" y="1122944"/>
            <a:ext cx="6095117" cy="2282825"/>
          </a:xfrm>
          <a:prstGeom prst="rect">
            <a:avLst/>
          </a:prstGeom>
        </p:spPr>
        <p:txBody>
          <a:bodyPr lIns="0" tIns="0" rIns="0" bIns="0" rtlCol="0" anchor="t">
            <a:spAutoFit/>
          </a:bodyPr>
          <a:lstStyle/>
          <a:p>
            <a:pPr algn="l">
              <a:lnSpc>
                <a:spcPts val="9099"/>
              </a:lnSpc>
            </a:pPr>
            <a:r>
              <a:rPr lang="en-US" sz="6999" spc="167">
                <a:solidFill>
                  <a:srgbClr val="365679"/>
                </a:solidFill>
                <a:latin typeface="League Spartan"/>
                <a:ea typeface="League Spartan"/>
                <a:cs typeface="League Spartan"/>
                <a:sym typeface="League Spartan"/>
              </a:rPr>
              <a:t>PROBLEM STATEMENT</a:t>
            </a:r>
          </a:p>
        </p:txBody>
      </p:sp>
      <p:sp>
        <p:nvSpPr>
          <p:cNvPr id="10" name="TextBox 10"/>
          <p:cNvSpPr txBox="1"/>
          <p:nvPr/>
        </p:nvSpPr>
        <p:spPr>
          <a:xfrm>
            <a:off x="1028700" y="4786313"/>
            <a:ext cx="9360364" cy="3801894"/>
          </a:xfrm>
          <a:prstGeom prst="rect">
            <a:avLst/>
          </a:prstGeom>
        </p:spPr>
        <p:txBody>
          <a:bodyPr lIns="0" tIns="0" rIns="0" bIns="0" rtlCol="0" anchor="t">
            <a:spAutoFit/>
          </a:bodyPr>
          <a:lstStyle/>
          <a:p>
            <a:pPr algn="just">
              <a:lnSpc>
                <a:spcPts val="3071"/>
              </a:lnSpc>
            </a:pPr>
            <a:r>
              <a:rPr lang="en-US" sz="2194" spc="261" dirty="0">
                <a:solidFill>
                  <a:srgbClr val="FFFFFF"/>
                </a:solidFill>
                <a:latin typeface="Cloud"/>
                <a:ea typeface="Cloud"/>
                <a:cs typeface="Cloud"/>
                <a:sym typeface="Cloud"/>
              </a:rPr>
              <a:t>In the E-commerce industry, accurately forecasting product demand is crucial for optimizing inventory, minimizing costs, and maximizing sales. However, traditional forecasting approaches often fail to account for dynamic factors such as online customer behavior and marketing performance. This project addresses the challenge of developing a robust demand forecasting model that integrates historical sales data with Google Analytics KPIs, such as Google clicks and Facebook impressions, to predict future product demand effectively.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36975" y="0"/>
            <a:ext cx="13196926" cy="10815302"/>
            <a:chOff x="0" y="0"/>
            <a:chExt cx="812800" cy="666116"/>
          </a:xfrm>
        </p:grpSpPr>
        <p:sp>
          <p:nvSpPr>
            <p:cNvPr id="3" name="Freeform 3"/>
            <p:cNvSpPr/>
            <p:nvPr/>
          </p:nvSpPr>
          <p:spPr>
            <a:xfrm>
              <a:off x="0" y="0"/>
              <a:ext cx="812800" cy="666116"/>
            </a:xfrm>
            <a:custGeom>
              <a:avLst/>
              <a:gdLst/>
              <a:ahLst/>
              <a:cxnLst/>
              <a:rect l="l" t="t" r="r" b="b"/>
              <a:pathLst>
                <a:path w="812800" h="666116">
                  <a:moveTo>
                    <a:pt x="609600" y="0"/>
                  </a:moveTo>
                  <a:lnTo>
                    <a:pt x="0" y="0"/>
                  </a:lnTo>
                  <a:lnTo>
                    <a:pt x="203200" y="666116"/>
                  </a:lnTo>
                  <a:lnTo>
                    <a:pt x="812800" y="666116"/>
                  </a:lnTo>
                  <a:lnTo>
                    <a:pt x="609600" y="0"/>
                  </a:lnTo>
                  <a:close/>
                </a:path>
              </a:pathLst>
            </a:custGeom>
            <a:blipFill>
              <a:blip r:embed="rId2"/>
              <a:stretch>
                <a:fillRect l="-11503" r="-11503"/>
              </a:stretch>
            </a:blipFill>
          </p:spPr>
        </p:sp>
      </p:grpSp>
      <p:grpSp>
        <p:nvGrpSpPr>
          <p:cNvPr id="4" name="Group 4"/>
          <p:cNvGrpSpPr/>
          <p:nvPr/>
        </p:nvGrpSpPr>
        <p:grpSpPr>
          <a:xfrm>
            <a:off x="-647723" y="4676318"/>
            <a:ext cx="18288000" cy="4581982"/>
            <a:chOff x="0" y="0"/>
            <a:chExt cx="4816593" cy="1206777"/>
          </a:xfrm>
        </p:grpSpPr>
        <p:sp>
          <p:nvSpPr>
            <p:cNvPr id="5" name="Freeform 5"/>
            <p:cNvSpPr/>
            <p:nvPr/>
          </p:nvSpPr>
          <p:spPr>
            <a:xfrm>
              <a:off x="0" y="0"/>
              <a:ext cx="4816592" cy="1206777"/>
            </a:xfrm>
            <a:custGeom>
              <a:avLst/>
              <a:gdLst/>
              <a:ahLst/>
              <a:cxnLst/>
              <a:rect l="l" t="t" r="r" b="b"/>
              <a:pathLst>
                <a:path w="4816592" h="1206777">
                  <a:moveTo>
                    <a:pt x="21590" y="0"/>
                  </a:moveTo>
                  <a:lnTo>
                    <a:pt x="4795002" y="0"/>
                  </a:lnTo>
                  <a:cubicBezTo>
                    <a:pt x="4800728" y="0"/>
                    <a:pt x="4806220" y="2275"/>
                    <a:pt x="4810269" y="6324"/>
                  </a:cubicBezTo>
                  <a:cubicBezTo>
                    <a:pt x="4814318" y="10372"/>
                    <a:pt x="4816592" y="15864"/>
                    <a:pt x="4816592" y="21590"/>
                  </a:cubicBezTo>
                  <a:lnTo>
                    <a:pt x="4816592" y="1185187"/>
                  </a:lnTo>
                  <a:cubicBezTo>
                    <a:pt x="4816592" y="1197111"/>
                    <a:pt x="4806926" y="1206777"/>
                    <a:pt x="4795002" y="1206777"/>
                  </a:cubicBezTo>
                  <a:lnTo>
                    <a:pt x="21590" y="1206777"/>
                  </a:lnTo>
                  <a:cubicBezTo>
                    <a:pt x="9666" y="1206777"/>
                    <a:pt x="0" y="1197111"/>
                    <a:pt x="0" y="1185187"/>
                  </a:cubicBezTo>
                  <a:lnTo>
                    <a:pt x="0" y="21590"/>
                  </a:lnTo>
                  <a:cubicBezTo>
                    <a:pt x="0" y="9666"/>
                    <a:pt x="9666" y="0"/>
                    <a:pt x="21590" y="0"/>
                  </a:cubicBezTo>
                  <a:close/>
                </a:path>
              </a:pathLst>
            </a:custGeom>
            <a:solidFill>
              <a:srgbClr val="2B485F"/>
            </a:solidFill>
          </p:spPr>
        </p:sp>
        <p:sp>
          <p:nvSpPr>
            <p:cNvPr id="6" name="TextBox 6"/>
            <p:cNvSpPr txBox="1"/>
            <p:nvPr/>
          </p:nvSpPr>
          <p:spPr>
            <a:xfrm>
              <a:off x="0" y="-57150"/>
              <a:ext cx="4816593" cy="1263927"/>
            </a:xfrm>
            <a:prstGeom prst="rect">
              <a:avLst/>
            </a:prstGeom>
          </p:spPr>
          <p:txBody>
            <a:bodyPr lIns="50800" tIns="50800" rIns="50800" bIns="50800" rtlCol="0" anchor="ctr"/>
            <a:lstStyle/>
            <a:p>
              <a:pPr algn="ctr">
                <a:lnSpc>
                  <a:spcPts val="3640"/>
                </a:lnSpc>
              </a:pPr>
              <a:endParaRPr/>
            </a:p>
          </p:txBody>
        </p:sp>
      </p:grpSp>
      <p:sp>
        <p:nvSpPr>
          <p:cNvPr id="7" name="AutoShape 7"/>
          <p:cNvSpPr/>
          <p:nvPr/>
        </p:nvSpPr>
        <p:spPr>
          <a:xfrm>
            <a:off x="914616" y="3850579"/>
            <a:ext cx="2050229" cy="0"/>
          </a:xfrm>
          <a:prstGeom prst="line">
            <a:avLst/>
          </a:prstGeom>
          <a:ln w="85725" cap="flat">
            <a:solidFill>
              <a:srgbClr val="365679"/>
            </a:solidFill>
            <a:prstDash val="solid"/>
            <a:headEnd type="none" w="sm" len="sm"/>
            <a:tailEnd type="none" w="sm" len="sm"/>
          </a:ln>
        </p:spPr>
      </p:sp>
      <p:sp>
        <p:nvSpPr>
          <p:cNvPr id="8" name="TextBox 8"/>
          <p:cNvSpPr txBox="1"/>
          <p:nvPr/>
        </p:nvSpPr>
        <p:spPr>
          <a:xfrm>
            <a:off x="905091" y="2553738"/>
            <a:ext cx="6091317" cy="1130235"/>
          </a:xfrm>
          <a:prstGeom prst="rect">
            <a:avLst/>
          </a:prstGeom>
        </p:spPr>
        <p:txBody>
          <a:bodyPr lIns="0" tIns="0" rIns="0" bIns="0" rtlCol="0" anchor="t">
            <a:spAutoFit/>
          </a:bodyPr>
          <a:lstStyle/>
          <a:p>
            <a:pPr algn="l">
              <a:lnSpc>
                <a:spcPts val="9106"/>
              </a:lnSpc>
            </a:pPr>
            <a:r>
              <a:rPr lang="en-US" sz="7005" spc="168">
                <a:solidFill>
                  <a:srgbClr val="365679"/>
                </a:solidFill>
                <a:latin typeface="League Spartan"/>
                <a:ea typeface="League Spartan"/>
                <a:cs typeface="League Spartan"/>
                <a:sym typeface="League Spartan"/>
              </a:rPr>
              <a:t>OBJECTIVES</a:t>
            </a:r>
          </a:p>
        </p:txBody>
      </p:sp>
      <p:sp>
        <p:nvSpPr>
          <p:cNvPr id="9" name="TextBox 9"/>
          <p:cNvSpPr txBox="1"/>
          <p:nvPr/>
        </p:nvSpPr>
        <p:spPr>
          <a:xfrm>
            <a:off x="905091" y="5312401"/>
            <a:ext cx="980388" cy="503505"/>
          </a:xfrm>
          <a:prstGeom prst="rect">
            <a:avLst/>
          </a:prstGeom>
        </p:spPr>
        <p:txBody>
          <a:bodyPr lIns="0" tIns="0" rIns="0" bIns="0" rtlCol="0" anchor="t">
            <a:spAutoFit/>
          </a:bodyPr>
          <a:lstStyle/>
          <a:p>
            <a:pPr algn="l">
              <a:lnSpc>
                <a:spcPts val="4029"/>
              </a:lnSpc>
            </a:pPr>
            <a:r>
              <a:rPr lang="en-US" sz="3099" spc="74">
                <a:solidFill>
                  <a:srgbClr val="FFFFFF"/>
                </a:solidFill>
                <a:latin typeface="League Spartan"/>
                <a:ea typeface="League Spartan"/>
                <a:cs typeface="League Spartan"/>
                <a:sym typeface="League Spartan"/>
              </a:rPr>
              <a:t>01.</a:t>
            </a:r>
          </a:p>
        </p:txBody>
      </p:sp>
      <p:sp>
        <p:nvSpPr>
          <p:cNvPr id="10" name="TextBox 10"/>
          <p:cNvSpPr txBox="1"/>
          <p:nvPr/>
        </p:nvSpPr>
        <p:spPr>
          <a:xfrm>
            <a:off x="905091" y="5902948"/>
            <a:ext cx="3289966" cy="815975"/>
          </a:xfrm>
          <a:prstGeom prst="rect">
            <a:avLst/>
          </a:prstGeom>
        </p:spPr>
        <p:txBody>
          <a:bodyPr lIns="0" tIns="0" rIns="0" bIns="0" rtlCol="0" anchor="t">
            <a:spAutoFit/>
          </a:bodyPr>
          <a:lstStyle/>
          <a:p>
            <a:pPr algn="just">
              <a:lnSpc>
                <a:spcPts val="3250"/>
              </a:lnSpc>
            </a:pPr>
            <a:r>
              <a:rPr lang="en-US" sz="2500" spc="60" dirty="0">
                <a:solidFill>
                  <a:srgbClr val="FFFFFF"/>
                </a:solidFill>
                <a:latin typeface="League Spartan"/>
                <a:ea typeface="League Spartan"/>
                <a:cs typeface="League Spartan"/>
                <a:sym typeface="League Spartan"/>
              </a:rPr>
              <a:t>Accurate Demand Forecasting:</a:t>
            </a:r>
          </a:p>
        </p:txBody>
      </p:sp>
      <p:sp>
        <p:nvSpPr>
          <p:cNvPr id="11" name="TextBox 11"/>
          <p:cNvSpPr txBox="1"/>
          <p:nvPr/>
        </p:nvSpPr>
        <p:spPr>
          <a:xfrm>
            <a:off x="905091" y="6876085"/>
            <a:ext cx="3733788" cy="1153794"/>
          </a:xfrm>
          <a:prstGeom prst="rect">
            <a:avLst/>
          </a:prstGeom>
        </p:spPr>
        <p:txBody>
          <a:bodyPr lIns="0" tIns="0" rIns="0" bIns="0" rtlCol="0" anchor="t">
            <a:spAutoFit/>
          </a:bodyPr>
          <a:lstStyle/>
          <a:p>
            <a:pPr algn="l">
              <a:lnSpc>
                <a:spcPts val="3080"/>
              </a:lnSpc>
            </a:pPr>
            <a:r>
              <a:rPr lang="en-US" sz="2200" spc="261" dirty="0">
                <a:solidFill>
                  <a:srgbClr val="FFFFFF"/>
                </a:solidFill>
                <a:latin typeface="Inter"/>
                <a:ea typeface="Inter"/>
                <a:cs typeface="Inter"/>
                <a:sym typeface="Inter"/>
              </a:rPr>
              <a:t>Build models to predict retail demand using historical data.</a:t>
            </a:r>
          </a:p>
        </p:txBody>
      </p:sp>
      <p:sp>
        <p:nvSpPr>
          <p:cNvPr id="12" name="TextBox 12"/>
          <p:cNvSpPr txBox="1"/>
          <p:nvPr/>
        </p:nvSpPr>
        <p:spPr>
          <a:xfrm>
            <a:off x="6696498" y="5312401"/>
            <a:ext cx="980388" cy="503505"/>
          </a:xfrm>
          <a:prstGeom prst="rect">
            <a:avLst/>
          </a:prstGeom>
        </p:spPr>
        <p:txBody>
          <a:bodyPr lIns="0" tIns="0" rIns="0" bIns="0" rtlCol="0" anchor="t">
            <a:spAutoFit/>
          </a:bodyPr>
          <a:lstStyle/>
          <a:p>
            <a:pPr algn="l">
              <a:lnSpc>
                <a:spcPts val="4029"/>
              </a:lnSpc>
            </a:pPr>
            <a:r>
              <a:rPr lang="en-US" sz="3099" spc="74">
                <a:solidFill>
                  <a:srgbClr val="FFFFFF"/>
                </a:solidFill>
                <a:latin typeface="League Spartan"/>
                <a:ea typeface="League Spartan"/>
                <a:cs typeface="League Spartan"/>
                <a:sym typeface="League Spartan"/>
              </a:rPr>
              <a:t>02.</a:t>
            </a:r>
          </a:p>
        </p:txBody>
      </p:sp>
      <p:sp>
        <p:nvSpPr>
          <p:cNvPr id="13" name="TextBox 13"/>
          <p:cNvSpPr txBox="1"/>
          <p:nvPr/>
        </p:nvSpPr>
        <p:spPr>
          <a:xfrm>
            <a:off x="6696498" y="5902948"/>
            <a:ext cx="3640477" cy="815975"/>
          </a:xfrm>
          <a:prstGeom prst="rect">
            <a:avLst/>
          </a:prstGeom>
        </p:spPr>
        <p:txBody>
          <a:bodyPr lIns="0" tIns="0" rIns="0" bIns="0" rtlCol="0" anchor="t">
            <a:spAutoFit/>
          </a:bodyPr>
          <a:lstStyle/>
          <a:p>
            <a:pPr algn="l">
              <a:lnSpc>
                <a:spcPts val="3250"/>
              </a:lnSpc>
            </a:pPr>
            <a:r>
              <a:rPr lang="en-US" sz="2500" spc="60" dirty="0">
                <a:solidFill>
                  <a:srgbClr val="FFFFFF"/>
                </a:solidFill>
                <a:latin typeface="League Spartan"/>
                <a:ea typeface="League Spartan"/>
                <a:cs typeface="League Spartan"/>
                <a:sym typeface="League Spartan"/>
              </a:rPr>
              <a:t>Optimized Inventory Management:</a:t>
            </a:r>
          </a:p>
        </p:txBody>
      </p:sp>
      <p:sp>
        <p:nvSpPr>
          <p:cNvPr id="14" name="TextBox 14"/>
          <p:cNvSpPr txBox="1"/>
          <p:nvPr/>
        </p:nvSpPr>
        <p:spPr>
          <a:xfrm>
            <a:off x="6696498" y="6876085"/>
            <a:ext cx="3732907" cy="1153794"/>
          </a:xfrm>
          <a:prstGeom prst="rect">
            <a:avLst/>
          </a:prstGeom>
        </p:spPr>
        <p:txBody>
          <a:bodyPr lIns="0" tIns="0" rIns="0" bIns="0" rtlCol="0" anchor="t">
            <a:spAutoFit/>
          </a:bodyPr>
          <a:lstStyle/>
          <a:p>
            <a:pPr algn="l">
              <a:lnSpc>
                <a:spcPts val="3080"/>
              </a:lnSpc>
            </a:pPr>
            <a:r>
              <a:rPr lang="en-US" sz="2200" spc="261" dirty="0">
                <a:solidFill>
                  <a:srgbClr val="FFFFFF"/>
                </a:solidFill>
                <a:latin typeface="Inter"/>
                <a:ea typeface="Inter"/>
                <a:cs typeface="Inter"/>
                <a:sym typeface="Inter"/>
              </a:rPr>
              <a:t>Ensure optimal stock levels through precise predictions.</a:t>
            </a:r>
          </a:p>
        </p:txBody>
      </p:sp>
      <p:sp>
        <p:nvSpPr>
          <p:cNvPr id="15" name="TextBox 15"/>
          <p:cNvSpPr txBox="1"/>
          <p:nvPr/>
        </p:nvSpPr>
        <p:spPr>
          <a:xfrm>
            <a:off x="12486805" y="5312401"/>
            <a:ext cx="980388" cy="503505"/>
          </a:xfrm>
          <a:prstGeom prst="rect">
            <a:avLst/>
          </a:prstGeom>
        </p:spPr>
        <p:txBody>
          <a:bodyPr lIns="0" tIns="0" rIns="0" bIns="0" rtlCol="0" anchor="t">
            <a:spAutoFit/>
          </a:bodyPr>
          <a:lstStyle/>
          <a:p>
            <a:pPr algn="l">
              <a:lnSpc>
                <a:spcPts val="4029"/>
              </a:lnSpc>
            </a:pPr>
            <a:r>
              <a:rPr lang="en-US" sz="3099" spc="74">
                <a:solidFill>
                  <a:srgbClr val="FFFFFF"/>
                </a:solidFill>
                <a:latin typeface="League Spartan"/>
                <a:ea typeface="League Spartan"/>
                <a:cs typeface="League Spartan"/>
                <a:sym typeface="League Spartan"/>
              </a:rPr>
              <a:t>03.</a:t>
            </a:r>
          </a:p>
        </p:txBody>
      </p:sp>
      <p:sp>
        <p:nvSpPr>
          <p:cNvPr id="16" name="TextBox 16"/>
          <p:cNvSpPr txBox="1"/>
          <p:nvPr/>
        </p:nvSpPr>
        <p:spPr>
          <a:xfrm>
            <a:off x="12486805" y="5902948"/>
            <a:ext cx="3593387" cy="815975"/>
          </a:xfrm>
          <a:prstGeom prst="rect">
            <a:avLst/>
          </a:prstGeom>
        </p:spPr>
        <p:txBody>
          <a:bodyPr lIns="0" tIns="0" rIns="0" bIns="0" rtlCol="0" anchor="t">
            <a:spAutoFit/>
          </a:bodyPr>
          <a:lstStyle/>
          <a:p>
            <a:pPr algn="l">
              <a:lnSpc>
                <a:spcPts val="3250"/>
              </a:lnSpc>
            </a:pPr>
            <a:r>
              <a:rPr lang="en-US" sz="2500" spc="60" dirty="0">
                <a:solidFill>
                  <a:srgbClr val="FFFFFF"/>
                </a:solidFill>
                <a:latin typeface="League Spartan"/>
                <a:ea typeface="League Spartan"/>
                <a:cs typeface="League Spartan"/>
                <a:sym typeface="League Spartan"/>
              </a:rPr>
              <a:t>Enhanced Decision-Making</a:t>
            </a:r>
          </a:p>
        </p:txBody>
      </p:sp>
      <p:sp>
        <p:nvSpPr>
          <p:cNvPr id="17" name="TextBox 17"/>
          <p:cNvSpPr txBox="1"/>
          <p:nvPr/>
        </p:nvSpPr>
        <p:spPr>
          <a:xfrm>
            <a:off x="12486805" y="6876085"/>
            <a:ext cx="3772224" cy="1544319"/>
          </a:xfrm>
          <a:prstGeom prst="rect">
            <a:avLst/>
          </a:prstGeom>
        </p:spPr>
        <p:txBody>
          <a:bodyPr lIns="0" tIns="0" rIns="0" bIns="0" rtlCol="0" anchor="t">
            <a:spAutoFit/>
          </a:bodyPr>
          <a:lstStyle/>
          <a:p>
            <a:pPr algn="l">
              <a:lnSpc>
                <a:spcPts val="3080"/>
              </a:lnSpc>
            </a:pPr>
            <a:r>
              <a:rPr lang="en-US" sz="2200" spc="261" dirty="0">
                <a:solidFill>
                  <a:srgbClr val="FFFFFF"/>
                </a:solidFill>
                <a:latin typeface="Inter"/>
                <a:ea typeface="Inter"/>
                <a:cs typeface="Inter"/>
                <a:sym typeface="Inter"/>
              </a:rPr>
              <a:t>Enable data-driven strategies for improved retail efficiency.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608964"/>
            <a:chOff x="0" y="0"/>
            <a:chExt cx="4816593" cy="687135"/>
          </a:xfrm>
        </p:grpSpPr>
        <p:sp>
          <p:nvSpPr>
            <p:cNvPr id="3" name="Freeform 3"/>
            <p:cNvSpPr/>
            <p:nvPr/>
          </p:nvSpPr>
          <p:spPr>
            <a:xfrm>
              <a:off x="0" y="0"/>
              <a:ext cx="4816592" cy="687135"/>
            </a:xfrm>
            <a:custGeom>
              <a:avLst/>
              <a:gdLst/>
              <a:ahLst/>
              <a:cxnLst/>
              <a:rect l="l" t="t" r="r" b="b"/>
              <a:pathLst>
                <a:path w="4816592" h="687135">
                  <a:moveTo>
                    <a:pt x="0" y="0"/>
                  </a:moveTo>
                  <a:lnTo>
                    <a:pt x="4816592" y="0"/>
                  </a:lnTo>
                  <a:lnTo>
                    <a:pt x="4816592" y="687135"/>
                  </a:lnTo>
                  <a:lnTo>
                    <a:pt x="0" y="687135"/>
                  </a:lnTo>
                  <a:close/>
                </a:path>
              </a:pathLst>
            </a:custGeom>
            <a:solidFill>
              <a:srgbClr val="2B485F"/>
            </a:solidFill>
          </p:spPr>
        </p:sp>
        <p:sp>
          <p:nvSpPr>
            <p:cNvPr id="4" name="TextBox 4"/>
            <p:cNvSpPr txBox="1"/>
            <p:nvPr/>
          </p:nvSpPr>
          <p:spPr>
            <a:xfrm>
              <a:off x="0" y="-57150"/>
              <a:ext cx="4816593" cy="744285"/>
            </a:xfrm>
            <a:prstGeom prst="rect">
              <a:avLst/>
            </a:prstGeom>
          </p:spPr>
          <p:txBody>
            <a:bodyPr lIns="50800" tIns="50800" rIns="50800" bIns="50800" rtlCol="0" anchor="ctr"/>
            <a:lstStyle/>
            <a:p>
              <a:pPr algn="ctr">
                <a:lnSpc>
                  <a:spcPts val="3640"/>
                </a:lnSpc>
              </a:pPr>
              <a:endParaRPr/>
            </a:p>
          </p:txBody>
        </p:sp>
      </p:grpSp>
      <p:sp>
        <p:nvSpPr>
          <p:cNvPr id="5" name="TextBox 5"/>
          <p:cNvSpPr txBox="1"/>
          <p:nvPr/>
        </p:nvSpPr>
        <p:spPr>
          <a:xfrm>
            <a:off x="1493888" y="7098276"/>
            <a:ext cx="3180371" cy="495296"/>
          </a:xfrm>
          <a:prstGeom prst="rect">
            <a:avLst/>
          </a:prstGeom>
        </p:spPr>
        <p:txBody>
          <a:bodyPr lIns="0" tIns="0" rIns="0" bIns="0" rtlCol="0" anchor="t">
            <a:spAutoFit/>
          </a:bodyPr>
          <a:lstStyle/>
          <a:p>
            <a:pPr algn="l">
              <a:lnSpc>
                <a:spcPts val="3900"/>
              </a:lnSpc>
            </a:pPr>
            <a:r>
              <a:rPr lang="en-US" sz="3000" spc="72">
                <a:solidFill>
                  <a:srgbClr val="FFFFFF"/>
                </a:solidFill>
                <a:latin typeface="League Spartan"/>
                <a:ea typeface="League Spartan"/>
                <a:cs typeface="League Spartan"/>
                <a:sym typeface="League Spartan"/>
              </a:rPr>
              <a:t>Service One</a:t>
            </a:r>
          </a:p>
        </p:txBody>
      </p:sp>
      <p:sp>
        <p:nvSpPr>
          <p:cNvPr id="6" name="TextBox 6"/>
          <p:cNvSpPr txBox="1"/>
          <p:nvPr/>
        </p:nvSpPr>
        <p:spPr>
          <a:xfrm>
            <a:off x="1504176" y="7765022"/>
            <a:ext cx="6650202" cy="1544206"/>
          </a:xfrm>
          <a:prstGeom prst="rect">
            <a:avLst/>
          </a:prstGeom>
        </p:spPr>
        <p:txBody>
          <a:bodyPr lIns="0" tIns="0" rIns="0" bIns="0" rtlCol="0" anchor="t">
            <a:spAutoFit/>
          </a:bodyPr>
          <a:lstStyle/>
          <a:p>
            <a:pPr algn="l">
              <a:lnSpc>
                <a:spcPts val="3080"/>
              </a:lnSpc>
            </a:pPr>
            <a:r>
              <a:rPr lang="en-US" sz="2200" spc="261">
                <a:solidFill>
                  <a:srgbClr val="FFFFFF"/>
                </a:solidFill>
                <a:latin typeface="Inter"/>
                <a:ea typeface="Inter"/>
                <a:cs typeface="Inter"/>
                <a:sym typeface="Inter"/>
              </a:rPr>
              <a:t>Lorem ipsum dolor sit amet, consectetur adipiscing elit, sed do eiusmod tempor incididunt ut labore et dolore magna aliqua. </a:t>
            </a:r>
          </a:p>
        </p:txBody>
      </p:sp>
      <p:sp>
        <p:nvSpPr>
          <p:cNvPr id="7" name="TextBox 7"/>
          <p:cNvSpPr txBox="1"/>
          <p:nvPr/>
        </p:nvSpPr>
        <p:spPr>
          <a:xfrm>
            <a:off x="10133622" y="7098276"/>
            <a:ext cx="3180371" cy="495296"/>
          </a:xfrm>
          <a:prstGeom prst="rect">
            <a:avLst/>
          </a:prstGeom>
        </p:spPr>
        <p:txBody>
          <a:bodyPr lIns="0" tIns="0" rIns="0" bIns="0" rtlCol="0" anchor="t">
            <a:spAutoFit/>
          </a:bodyPr>
          <a:lstStyle/>
          <a:p>
            <a:pPr algn="l">
              <a:lnSpc>
                <a:spcPts val="3900"/>
              </a:lnSpc>
            </a:pPr>
            <a:r>
              <a:rPr lang="en-US" sz="3000" spc="72">
                <a:solidFill>
                  <a:srgbClr val="FFFFFF"/>
                </a:solidFill>
                <a:latin typeface="League Spartan"/>
                <a:ea typeface="League Spartan"/>
                <a:cs typeface="League Spartan"/>
                <a:sym typeface="League Spartan"/>
              </a:rPr>
              <a:t>Service Two</a:t>
            </a:r>
          </a:p>
        </p:txBody>
      </p:sp>
      <p:sp>
        <p:nvSpPr>
          <p:cNvPr id="8" name="TextBox 8"/>
          <p:cNvSpPr txBox="1"/>
          <p:nvPr/>
        </p:nvSpPr>
        <p:spPr>
          <a:xfrm>
            <a:off x="4583823" y="300455"/>
            <a:ext cx="7626429" cy="1566544"/>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Methodology</a:t>
            </a:r>
          </a:p>
        </p:txBody>
      </p:sp>
      <p:sp>
        <p:nvSpPr>
          <p:cNvPr id="9" name="Freeform 9"/>
          <p:cNvSpPr/>
          <p:nvPr/>
        </p:nvSpPr>
        <p:spPr>
          <a:xfrm>
            <a:off x="1028700" y="4716888"/>
            <a:ext cx="3329876" cy="1664938"/>
          </a:xfrm>
          <a:custGeom>
            <a:avLst/>
            <a:gdLst/>
            <a:ahLst/>
            <a:cxnLst/>
            <a:rect l="l" t="t" r="r" b="b"/>
            <a:pathLst>
              <a:path w="3329876" h="1664938">
                <a:moveTo>
                  <a:pt x="0" y="0"/>
                </a:moveTo>
                <a:lnTo>
                  <a:pt x="3329876" y="0"/>
                </a:lnTo>
                <a:lnTo>
                  <a:pt x="3329876" y="1664938"/>
                </a:lnTo>
                <a:lnTo>
                  <a:pt x="0" y="16649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a:off x="4146146" y="6368461"/>
            <a:ext cx="3329876" cy="1664938"/>
          </a:xfrm>
          <a:custGeom>
            <a:avLst/>
            <a:gdLst/>
            <a:ahLst/>
            <a:cxnLst/>
            <a:rect l="l" t="t" r="r" b="b"/>
            <a:pathLst>
              <a:path w="3329876" h="1664938">
                <a:moveTo>
                  <a:pt x="0" y="0"/>
                </a:moveTo>
                <a:lnTo>
                  <a:pt x="3329876" y="0"/>
                </a:lnTo>
                <a:lnTo>
                  <a:pt x="3329876" y="1664938"/>
                </a:lnTo>
                <a:lnTo>
                  <a:pt x="0" y="16649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7293844" y="4716888"/>
            <a:ext cx="3343241" cy="1671621"/>
          </a:xfrm>
          <a:custGeom>
            <a:avLst/>
            <a:gdLst/>
            <a:ahLst/>
            <a:cxnLst/>
            <a:rect l="l" t="t" r="r" b="b"/>
            <a:pathLst>
              <a:path w="3343241" h="1671621">
                <a:moveTo>
                  <a:pt x="0" y="0"/>
                </a:moveTo>
                <a:lnTo>
                  <a:pt x="3343241" y="0"/>
                </a:lnTo>
                <a:lnTo>
                  <a:pt x="3343241" y="1671621"/>
                </a:lnTo>
                <a:lnTo>
                  <a:pt x="0" y="16716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10800000">
            <a:off x="10450367" y="6375144"/>
            <a:ext cx="3329876" cy="1664938"/>
          </a:xfrm>
          <a:custGeom>
            <a:avLst/>
            <a:gdLst/>
            <a:ahLst/>
            <a:cxnLst/>
            <a:rect l="l" t="t" r="r" b="b"/>
            <a:pathLst>
              <a:path w="3329876" h="1664938">
                <a:moveTo>
                  <a:pt x="0" y="0"/>
                </a:moveTo>
                <a:lnTo>
                  <a:pt x="3329876" y="0"/>
                </a:lnTo>
                <a:lnTo>
                  <a:pt x="3329876" y="1664938"/>
                </a:lnTo>
                <a:lnTo>
                  <a:pt x="0" y="16649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13599328" y="4723571"/>
            <a:ext cx="3329876" cy="1664938"/>
          </a:xfrm>
          <a:custGeom>
            <a:avLst/>
            <a:gdLst/>
            <a:ahLst/>
            <a:cxnLst/>
            <a:rect l="l" t="t" r="r" b="b"/>
            <a:pathLst>
              <a:path w="3329876" h="1664938">
                <a:moveTo>
                  <a:pt x="0" y="0"/>
                </a:moveTo>
                <a:lnTo>
                  <a:pt x="3329876" y="0"/>
                </a:lnTo>
                <a:lnTo>
                  <a:pt x="3329876" y="1664938"/>
                </a:lnTo>
                <a:lnTo>
                  <a:pt x="0" y="166493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4" name="Group 14"/>
          <p:cNvGrpSpPr>
            <a:grpSpLocks noChangeAspect="1"/>
          </p:cNvGrpSpPr>
          <p:nvPr/>
        </p:nvGrpSpPr>
        <p:grpSpPr>
          <a:xfrm>
            <a:off x="3827655" y="6357185"/>
            <a:ext cx="848136" cy="570260"/>
            <a:chOff x="0" y="0"/>
            <a:chExt cx="1930400" cy="1297940"/>
          </a:xfrm>
        </p:grpSpPr>
        <p:sp>
          <p:nvSpPr>
            <p:cNvPr id="15" name="Freeform 15"/>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4FCDCC"/>
            </a:solidFill>
          </p:spPr>
        </p:sp>
      </p:grpSp>
      <p:grpSp>
        <p:nvGrpSpPr>
          <p:cNvPr id="16" name="Group 16"/>
          <p:cNvGrpSpPr>
            <a:grpSpLocks noChangeAspect="1"/>
          </p:cNvGrpSpPr>
          <p:nvPr/>
        </p:nvGrpSpPr>
        <p:grpSpPr>
          <a:xfrm>
            <a:off x="10120271" y="6381826"/>
            <a:ext cx="848136" cy="570260"/>
            <a:chOff x="0" y="0"/>
            <a:chExt cx="1930400" cy="1297940"/>
          </a:xfrm>
        </p:grpSpPr>
        <p:sp>
          <p:nvSpPr>
            <p:cNvPr id="17" name="Freeform 17"/>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2C92D5"/>
            </a:solidFill>
          </p:spPr>
        </p:sp>
      </p:grpSp>
      <p:grpSp>
        <p:nvGrpSpPr>
          <p:cNvPr id="18" name="Group 18"/>
          <p:cNvGrpSpPr>
            <a:grpSpLocks noChangeAspect="1"/>
          </p:cNvGrpSpPr>
          <p:nvPr/>
        </p:nvGrpSpPr>
        <p:grpSpPr>
          <a:xfrm>
            <a:off x="16411164" y="6357185"/>
            <a:ext cx="848136" cy="570260"/>
            <a:chOff x="0" y="0"/>
            <a:chExt cx="1930400" cy="1297940"/>
          </a:xfrm>
        </p:grpSpPr>
        <p:sp>
          <p:nvSpPr>
            <p:cNvPr id="19" name="Freeform 19"/>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3538A"/>
            </a:solidFill>
          </p:spPr>
        </p:sp>
      </p:grpSp>
      <p:grpSp>
        <p:nvGrpSpPr>
          <p:cNvPr id="20" name="Group 20"/>
          <p:cNvGrpSpPr/>
          <p:nvPr/>
        </p:nvGrpSpPr>
        <p:grpSpPr>
          <a:xfrm>
            <a:off x="1661478" y="5201455"/>
            <a:ext cx="2166177" cy="216617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CDCC"/>
            </a:solidFill>
          </p:spPr>
        </p:sp>
        <p:sp>
          <p:nvSpPr>
            <p:cNvPr id="22" name="TextBox 22"/>
            <p:cNvSpPr txBox="1"/>
            <p:nvPr/>
          </p:nvSpPr>
          <p:spPr>
            <a:xfrm>
              <a:off x="76200" y="0"/>
              <a:ext cx="660400" cy="736600"/>
            </a:xfrm>
            <a:prstGeom prst="rect">
              <a:avLst/>
            </a:prstGeom>
          </p:spPr>
          <p:txBody>
            <a:bodyPr lIns="50800" tIns="50800" rIns="50800" bIns="50800" rtlCol="0" anchor="ctr"/>
            <a:lstStyle/>
            <a:p>
              <a:pPr algn="ctr">
                <a:lnSpc>
                  <a:spcPts val="5599"/>
                </a:lnSpc>
              </a:pPr>
              <a:r>
                <a:rPr lang="en-US" sz="3999" b="1" spc="119" dirty="0">
                  <a:solidFill>
                    <a:srgbClr val="FFFFFF"/>
                  </a:solidFill>
                  <a:latin typeface="Aileron Ultra-Bold"/>
                  <a:ea typeface="Aileron Ultra-Bold"/>
                  <a:cs typeface="Aileron Ultra-Bold"/>
                  <a:sym typeface="Aileron Ultra-Bold"/>
                </a:rPr>
                <a:t>1</a:t>
              </a:r>
            </a:p>
          </p:txBody>
        </p:sp>
      </p:grpSp>
      <p:grpSp>
        <p:nvGrpSpPr>
          <p:cNvPr id="23" name="Group 23"/>
          <p:cNvGrpSpPr/>
          <p:nvPr/>
        </p:nvGrpSpPr>
        <p:grpSpPr>
          <a:xfrm>
            <a:off x="4747578" y="5201455"/>
            <a:ext cx="2166177" cy="216617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B6B4"/>
            </a:solidFill>
          </p:spPr>
        </p:sp>
        <p:sp>
          <p:nvSpPr>
            <p:cNvPr id="25" name="TextBox 25"/>
            <p:cNvSpPr txBox="1"/>
            <p:nvPr/>
          </p:nvSpPr>
          <p:spPr>
            <a:xfrm>
              <a:off x="76200" y="0"/>
              <a:ext cx="660400" cy="736600"/>
            </a:xfrm>
            <a:prstGeom prst="rect">
              <a:avLst/>
            </a:prstGeom>
          </p:spPr>
          <p:txBody>
            <a:bodyPr lIns="50800" tIns="50800" rIns="50800" bIns="50800" rtlCol="0" anchor="ctr"/>
            <a:lstStyle/>
            <a:p>
              <a:pPr algn="ctr">
                <a:lnSpc>
                  <a:spcPts val="5599"/>
                </a:lnSpc>
              </a:pPr>
              <a:r>
                <a:rPr lang="en-US" sz="3999" b="1" spc="119">
                  <a:solidFill>
                    <a:srgbClr val="FFFFFF"/>
                  </a:solidFill>
                  <a:latin typeface="Aileron Ultra-Bold"/>
                  <a:ea typeface="Aileron Ultra-Bold"/>
                  <a:cs typeface="Aileron Ultra-Bold"/>
                  <a:sym typeface="Aileron Ultra-Bold"/>
                </a:rPr>
                <a:t>2</a:t>
              </a:r>
            </a:p>
          </p:txBody>
        </p:sp>
      </p:grpSp>
      <p:grpSp>
        <p:nvGrpSpPr>
          <p:cNvPr id="26" name="Group 26"/>
          <p:cNvGrpSpPr/>
          <p:nvPr/>
        </p:nvGrpSpPr>
        <p:grpSpPr>
          <a:xfrm>
            <a:off x="7895276" y="5201455"/>
            <a:ext cx="2166177" cy="216617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C9EF"/>
            </a:solidFill>
          </p:spPr>
        </p:sp>
        <p:sp>
          <p:nvSpPr>
            <p:cNvPr id="28" name="TextBox 28"/>
            <p:cNvSpPr txBox="1"/>
            <p:nvPr/>
          </p:nvSpPr>
          <p:spPr>
            <a:xfrm>
              <a:off x="76200" y="0"/>
              <a:ext cx="660400" cy="736600"/>
            </a:xfrm>
            <a:prstGeom prst="rect">
              <a:avLst/>
            </a:prstGeom>
          </p:spPr>
          <p:txBody>
            <a:bodyPr lIns="50800" tIns="50800" rIns="50800" bIns="50800" rtlCol="0" anchor="ctr"/>
            <a:lstStyle/>
            <a:p>
              <a:pPr algn="ctr">
                <a:lnSpc>
                  <a:spcPts val="5599"/>
                </a:lnSpc>
              </a:pPr>
              <a:r>
                <a:rPr lang="en-US" sz="3999" b="1" spc="119">
                  <a:solidFill>
                    <a:srgbClr val="FFFFFF"/>
                  </a:solidFill>
                  <a:latin typeface="Aileron Ultra-Bold"/>
                  <a:ea typeface="Aileron Ultra-Bold"/>
                  <a:cs typeface="Aileron Ultra-Bold"/>
                  <a:sym typeface="Aileron Ultra-Bold"/>
                </a:rPr>
                <a:t>3</a:t>
              </a:r>
            </a:p>
          </p:txBody>
        </p:sp>
      </p:grpSp>
      <p:grpSp>
        <p:nvGrpSpPr>
          <p:cNvPr id="29" name="Group 29"/>
          <p:cNvGrpSpPr/>
          <p:nvPr/>
        </p:nvGrpSpPr>
        <p:grpSpPr>
          <a:xfrm>
            <a:off x="10968407" y="5201455"/>
            <a:ext cx="2166177" cy="216617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sp>
        <p:sp>
          <p:nvSpPr>
            <p:cNvPr id="31" name="TextBox 31"/>
            <p:cNvSpPr txBox="1"/>
            <p:nvPr/>
          </p:nvSpPr>
          <p:spPr>
            <a:xfrm>
              <a:off x="76200" y="0"/>
              <a:ext cx="660400" cy="736600"/>
            </a:xfrm>
            <a:prstGeom prst="rect">
              <a:avLst/>
            </a:prstGeom>
          </p:spPr>
          <p:txBody>
            <a:bodyPr lIns="50800" tIns="50800" rIns="50800" bIns="50800" rtlCol="0" anchor="ctr"/>
            <a:lstStyle/>
            <a:p>
              <a:pPr algn="ctr">
                <a:lnSpc>
                  <a:spcPts val="5599"/>
                </a:lnSpc>
              </a:pPr>
              <a:r>
                <a:rPr lang="en-US" sz="3999" b="1" spc="119">
                  <a:solidFill>
                    <a:srgbClr val="FFFFFF"/>
                  </a:solidFill>
                  <a:latin typeface="Aileron Ultra-Bold"/>
                  <a:ea typeface="Aileron Ultra-Bold"/>
                  <a:cs typeface="Aileron Ultra-Bold"/>
                  <a:sym typeface="Aileron Ultra-Bold"/>
                </a:rPr>
                <a:t>4</a:t>
              </a:r>
            </a:p>
          </p:txBody>
        </p:sp>
      </p:grpSp>
      <p:grpSp>
        <p:nvGrpSpPr>
          <p:cNvPr id="32" name="Group 32"/>
          <p:cNvGrpSpPr/>
          <p:nvPr/>
        </p:nvGrpSpPr>
        <p:grpSpPr>
          <a:xfrm>
            <a:off x="14058509" y="5201455"/>
            <a:ext cx="2166177" cy="2166177"/>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sp>
        <p:sp>
          <p:nvSpPr>
            <p:cNvPr id="34" name="TextBox 34"/>
            <p:cNvSpPr txBox="1"/>
            <p:nvPr/>
          </p:nvSpPr>
          <p:spPr>
            <a:xfrm>
              <a:off x="76200" y="0"/>
              <a:ext cx="660400" cy="736600"/>
            </a:xfrm>
            <a:prstGeom prst="rect">
              <a:avLst/>
            </a:prstGeom>
          </p:spPr>
          <p:txBody>
            <a:bodyPr lIns="50800" tIns="50800" rIns="50800" bIns="50800" rtlCol="0" anchor="ctr"/>
            <a:lstStyle/>
            <a:p>
              <a:pPr algn="ctr">
                <a:lnSpc>
                  <a:spcPts val="5599"/>
                </a:lnSpc>
              </a:pPr>
              <a:r>
                <a:rPr lang="en-US" sz="3999" b="1" spc="119">
                  <a:solidFill>
                    <a:srgbClr val="FFFFFF"/>
                  </a:solidFill>
                  <a:latin typeface="Aileron Ultra-Bold"/>
                  <a:ea typeface="Aileron Ultra-Bold"/>
                  <a:cs typeface="Aileron Ultra-Bold"/>
                  <a:sym typeface="Aileron Ultra-Bold"/>
                </a:rPr>
                <a:t>5</a:t>
              </a:r>
            </a:p>
          </p:txBody>
        </p:sp>
      </p:grpSp>
      <p:sp>
        <p:nvSpPr>
          <p:cNvPr id="35" name="TextBox 35"/>
          <p:cNvSpPr txBox="1"/>
          <p:nvPr/>
        </p:nvSpPr>
        <p:spPr>
          <a:xfrm>
            <a:off x="1710814" y="8044791"/>
            <a:ext cx="1965649" cy="931545"/>
          </a:xfrm>
          <a:prstGeom prst="rect">
            <a:avLst/>
          </a:prstGeom>
        </p:spPr>
        <p:txBody>
          <a:bodyPr lIns="0" tIns="0" rIns="0" bIns="0" rtlCol="0" anchor="t">
            <a:spAutoFit/>
          </a:bodyPr>
          <a:lstStyle/>
          <a:p>
            <a:pPr marL="0" lvl="0" indent="0" algn="ctr">
              <a:lnSpc>
                <a:spcPts val="3779"/>
              </a:lnSpc>
            </a:pPr>
            <a:r>
              <a:rPr lang="en-US" sz="2700" b="1" spc="81">
                <a:solidFill>
                  <a:srgbClr val="191919"/>
                </a:solidFill>
                <a:latin typeface="Aileron Bold"/>
                <a:ea typeface="Aileron Bold"/>
                <a:cs typeface="Aileron Bold"/>
                <a:sym typeface="Aileron Bold"/>
              </a:rPr>
              <a:t>Data Collection</a:t>
            </a:r>
          </a:p>
        </p:txBody>
      </p:sp>
      <p:sp>
        <p:nvSpPr>
          <p:cNvPr id="36" name="TextBox 36"/>
          <p:cNvSpPr txBox="1"/>
          <p:nvPr/>
        </p:nvSpPr>
        <p:spPr>
          <a:xfrm>
            <a:off x="7982640" y="8044791"/>
            <a:ext cx="2078813" cy="931545"/>
          </a:xfrm>
          <a:prstGeom prst="rect">
            <a:avLst/>
          </a:prstGeom>
        </p:spPr>
        <p:txBody>
          <a:bodyPr lIns="0" tIns="0" rIns="0" bIns="0" rtlCol="0" anchor="t">
            <a:spAutoFit/>
          </a:bodyPr>
          <a:lstStyle/>
          <a:p>
            <a:pPr marL="0" lvl="0" indent="0" algn="ctr">
              <a:lnSpc>
                <a:spcPts val="3779"/>
              </a:lnSpc>
            </a:pPr>
            <a:r>
              <a:rPr lang="en-US" sz="2700" b="1" spc="81">
                <a:solidFill>
                  <a:srgbClr val="191919"/>
                </a:solidFill>
                <a:latin typeface="Aileron Bold"/>
                <a:ea typeface="Aileron Bold"/>
                <a:cs typeface="Aileron Bold"/>
                <a:sym typeface="Aileron Bold"/>
              </a:rPr>
              <a:t>Time Series Modelling</a:t>
            </a:r>
          </a:p>
        </p:txBody>
      </p:sp>
      <p:sp>
        <p:nvSpPr>
          <p:cNvPr id="37" name="TextBox 37"/>
          <p:cNvSpPr txBox="1"/>
          <p:nvPr/>
        </p:nvSpPr>
        <p:spPr>
          <a:xfrm>
            <a:off x="13898965" y="8044791"/>
            <a:ext cx="3360335" cy="1407795"/>
          </a:xfrm>
          <a:prstGeom prst="rect">
            <a:avLst/>
          </a:prstGeom>
        </p:spPr>
        <p:txBody>
          <a:bodyPr lIns="0" tIns="0" rIns="0" bIns="0" rtlCol="0" anchor="t">
            <a:spAutoFit/>
          </a:bodyPr>
          <a:lstStyle/>
          <a:p>
            <a:pPr algn="ctr">
              <a:lnSpc>
                <a:spcPts val="3779"/>
              </a:lnSpc>
            </a:pPr>
            <a:r>
              <a:rPr lang="en-US" sz="2700" b="1" spc="81">
                <a:solidFill>
                  <a:srgbClr val="191919"/>
                </a:solidFill>
                <a:latin typeface="Aileron Bold"/>
                <a:ea typeface="Aileron Bold"/>
                <a:cs typeface="Aileron Bold"/>
                <a:sym typeface="Aileron Bold"/>
              </a:rPr>
              <a:t>Model Evaluation,</a:t>
            </a:r>
          </a:p>
          <a:p>
            <a:pPr marL="0" lvl="0" indent="0" algn="ctr">
              <a:lnSpc>
                <a:spcPts val="3779"/>
              </a:lnSpc>
            </a:pPr>
            <a:r>
              <a:rPr lang="en-US" sz="2700" b="1" spc="81">
                <a:solidFill>
                  <a:srgbClr val="191919"/>
                </a:solidFill>
                <a:latin typeface="Aileron Bold"/>
                <a:ea typeface="Aileron Bold"/>
                <a:cs typeface="Aileron Bold"/>
                <a:sym typeface="Aileron Bold"/>
              </a:rPr>
              <a:t>selection &amp; Forecasting</a:t>
            </a:r>
          </a:p>
        </p:txBody>
      </p:sp>
      <p:sp>
        <p:nvSpPr>
          <p:cNvPr id="38" name="TextBox 38"/>
          <p:cNvSpPr txBox="1"/>
          <p:nvPr/>
        </p:nvSpPr>
        <p:spPr>
          <a:xfrm>
            <a:off x="4271944" y="3309093"/>
            <a:ext cx="3117446" cy="1407795"/>
          </a:xfrm>
          <a:prstGeom prst="rect">
            <a:avLst/>
          </a:prstGeom>
        </p:spPr>
        <p:txBody>
          <a:bodyPr lIns="0" tIns="0" rIns="0" bIns="0" rtlCol="0" anchor="t">
            <a:spAutoFit/>
          </a:bodyPr>
          <a:lstStyle/>
          <a:p>
            <a:pPr marL="0" lvl="0" indent="0" algn="ctr">
              <a:lnSpc>
                <a:spcPts val="3779"/>
              </a:lnSpc>
            </a:pPr>
            <a:r>
              <a:rPr lang="en-US" sz="2700" b="1" spc="81">
                <a:solidFill>
                  <a:srgbClr val="191919"/>
                </a:solidFill>
                <a:latin typeface="Aileron Bold"/>
                <a:ea typeface="Aileron Bold"/>
                <a:cs typeface="Aileron Bold"/>
                <a:sym typeface="Aileron Bold"/>
              </a:rPr>
              <a:t>Exploratory Data Analysis(EDA) &amp; Data Processing</a:t>
            </a:r>
          </a:p>
        </p:txBody>
      </p:sp>
      <p:sp>
        <p:nvSpPr>
          <p:cNvPr id="39" name="TextBox 39"/>
          <p:cNvSpPr txBox="1"/>
          <p:nvPr/>
        </p:nvSpPr>
        <p:spPr>
          <a:xfrm>
            <a:off x="11168936" y="3792026"/>
            <a:ext cx="2145058" cy="931545"/>
          </a:xfrm>
          <a:prstGeom prst="rect">
            <a:avLst/>
          </a:prstGeom>
        </p:spPr>
        <p:txBody>
          <a:bodyPr lIns="0" tIns="0" rIns="0" bIns="0" rtlCol="0" anchor="t">
            <a:spAutoFit/>
          </a:bodyPr>
          <a:lstStyle/>
          <a:p>
            <a:pPr marL="0" lvl="0" indent="0" algn="ctr">
              <a:lnSpc>
                <a:spcPts val="3779"/>
              </a:lnSpc>
            </a:pPr>
            <a:r>
              <a:rPr lang="en-US" sz="2700" b="1" spc="81">
                <a:solidFill>
                  <a:srgbClr val="191919"/>
                </a:solidFill>
                <a:latin typeface="Aileron Bold"/>
                <a:ea typeface="Aileron Bold"/>
                <a:cs typeface="Aileron Bold"/>
                <a:sym typeface="Aileron Bold"/>
              </a:rPr>
              <a:t>Multivariate Regression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924045" y="-151209"/>
            <a:ext cx="14732382" cy="12193285"/>
            <a:chOff x="0" y="0"/>
            <a:chExt cx="606795" cy="502215"/>
          </a:xfrm>
        </p:grpSpPr>
        <p:sp>
          <p:nvSpPr>
            <p:cNvPr id="3" name="Freeform 3"/>
            <p:cNvSpPr/>
            <p:nvPr/>
          </p:nvSpPr>
          <p:spPr>
            <a:xfrm>
              <a:off x="0" y="0"/>
              <a:ext cx="606795" cy="502215"/>
            </a:xfrm>
            <a:custGeom>
              <a:avLst/>
              <a:gdLst/>
              <a:ahLst/>
              <a:cxnLst/>
              <a:rect l="l" t="t" r="r" b="b"/>
              <a:pathLst>
                <a:path w="606795" h="502215">
                  <a:moveTo>
                    <a:pt x="203200" y="0"/>
                  </a:moveTo>
                  <a:lnTo>
                    <a:pt x="606795" y="0"/>
                  </a:lnTo>
                  <a:lnTo>
                    <a:pt x="403595" y="502215"/>
                  </a:lnTo>
                  <a:lnTo>
                    <a:pt x="0" y="502215"/>
                  </a:lnTo>
                  <a:lnTo>
                    <a:pt x="203200" y="0"/>
                  </a:lnTo>
                  <a:close/>
                </a:path>
              </a:pathLst>
            </a:custGeom>
            <a:solidFill>
              <a:srgbClr val="2B485F"/>
            </a:solidFill>
          </p:spPr>
        </p:sp>
        <p:sp>
          <p:nvSpPr>
            <p:cNvPr id="4" name="TextBox 4"/>
            <p:cNvSpPr txBox="1"/>
            <p:nvPr/>
          </p:nvSpPr>
          <p:spPr>
            <a:xfrm>
              <a:off x="101600" y="-57150"/>
              <a:ext cx="403595" cy="559365"/>
            </a:xfrm>
            <a:prstGeom prst="rect">
              <a:avLst/>
            </a:prstGeom>
          </p:spPr>
          <p:txBody>
            <a:bodyPr lIns="50800" tIns="50800" rIns="50800" bIns="50800" rtlCol="0" anchor="ctr"/>
            <a:lstStyle/>
            <a:p>
              <a:pPr algn="ctr">
                <a:lnSpc>
                  <a:spcPts val="3640"/>
                </a:lnSpc>
              </a:pPr>
              <a:endParaRPr/>
            </a:p>
          </p:txBody>
        </p:sp>
      </p:grpSp>
      <p:sp>
        <p:nvSpPr>
          <p:cNvPr id="5" name="AutoShape 5"/>
          <p:cNvSpPr/>
          <p:nvPr/>
        </p:nvSpPr>
        <p:spPr>
          <a:xfrm>
            <a:off x="1028700" y="1867002"/>
            <a:ext cx="2050229" cy="0"/>
          </a:xfrm>
          <a:prstGeom prst="line">
            <a:avLst/>
          </a:prstGeom>
          <a:ln w="85725" cap="flat">
            <a:solidFill>
              <a:srgbClr val="365679"/>
            </a:solidFill>
            <a:prstDash val="solid"/>
            <a:headEnd type="none" w="sm" len="sm"/>
            <a:tailEnd type="none" w="sm" len="sm"/>
          </a:ln>
        </p:spPr>
      </p:sp>
      <p:sp>
        <p:nvSpPr>
          <p:cNvPr id="6" name="TextBox 6"/>
          <p:cNvSpPr txBox="1"/>
          <p:nvPr/>
        </p:nvSpPr>
        <p:spPr>
          <a:xfrm>
            <a:off x="1028700" y="693905"/>
            <a:ext cx="11717358" cy="1130235"/>
          </a:xfrm>
          <a:prstGeom prst="rect">
            <a:avLst/>
          </a:prstGeom>
        </p:spPr>
        <p:txBody>
          <a:bodyPr lIns="0" tIns="0" rIns="0" bIns="0" rtlCol="0" anchor="t">
            <a:spAutoFit/>
          </a:bodyPr>
          <a:lstStyle/>
          <a:p>
            <a:pPr algn="l">
              <a:lnSpc>
                <a:spcPts val="9106"/>
              </a:lnSpc>
            </a:pPr>
            <a:r>
              <a:rPr lang="en-US" sz="7005" spc="168">
                <a:solidFill>
                  <a:srgbClr val="365679"/>
                </a:solidFill>
                <a:latin typeface="League Spartan"/>
                <a:ea typeface="League Spartan"/>
                <a:cs typeface="League Spartan"/>
                <a:sym typeface="League Spartan"/>
              </a:rPr>
              <a:t>Model Building</a:t>
            </a:r>
          </a:p>
        </p:txBody>
      </p:sp>
      <p:sp>
        <p:nvSpPr>
          <p:cNvPr id="7" name="TextBox 7"/>
          <p:cNvSpPr txBox="1"/>
          <p:nvPr/>
        </p:nvSpPr>
        <p:spPr>
          <a:xfrm>
            <a:off x="925356" y="2405143"/>
            <a:ext cx="12113740" cy="6268593"/>
          </a:xfrm>
          <a:prstGeom prst="rect">
            <a:avLst/>
          </a:prstGeom>
        </p:spPr>
        <p:txBody>
          <a:bodyPr lIns="0" tIns="0" rIns="0" bIns="0" rtlCol="0" anchor="t">
            <a:spAutoFit/>
          </a:bodyPr>
          <a:lstStyle/>
          <a:p>
            <a:pPr marL="582930" lvl="1" indent="-291465" algn="l">
              <a:lnSpc>
                <a:spcPts val="4131"/>
              </a:lnSpc>
              <a:buFont typeface="Arial"/>
              <a:buChar char="•"/>
            </a:pPr>
            <a:r>
              <a:rPr lang="en-US" sz="2700">
                <a:solidFill>
                  <a:srgbClr val="365679"/>
                </a:solidFill>
                <a:latin typeface="Helios"/>
                <a:ea typeface="Helios"/>
                <a:cs typeface="Helios"/>
                <a:sym typeface="Helios"/>
              </a:rPr>
              <a:t>Time series modeling techniques such as </a:t>
            </a:r>
            <a:r>
              <a:rPr lang="en-US" sz="2700" b="1">
                <a:solidFill>
                  <a:srgbClr val="365679"/>
                </a:solidFill>
                <a:latin typeface="Helios Bold"/>
                <a:ea typeface="Helios Bold"/>
                <a:cs typeface="Helios Bold"/>
                <a:sym typeface="Helios Bold"/>
              </a:rPr>
              <a:t>AR, MA, ARIMA, SARIMA, ARIMAX, </a:t>
            </a:r>
            <a:r>
              <a:rPr lang="en-US" sz="2700">
                <a:solidFill>
                  <a:srgbClr val="365679"/>
                </a:solidFill>
                <a:latin typeface="Helios"/>
                <a:ea typeface="Helios"/>
                <a:cs typeface="Helios"/>
                <a:sym typeface="Helios"/>
              </a:rPr>
              <a:t>and </a:t>
            </a:r>
            <a:r>
              <a:rPr lang="en-US" sz="2700" b="1">
                <a:solidFill>
                  <a:srgbClr val="365679"/>
                </a:solidFill>
                <a:latin typeface="Helios Bold"/>
                <a:ea typeface="Helios Bold"/>
                <a:cs typeface="Helios Bold"/>
                <a:sym typeface="Helios Bold"/>
              </a:rPr>
              <a:t>SARIMAX</a:t>
            </a:r>
            <a:r>
              <a:rPr lang="en-US" sz="2700">
                <a:solidFill>
                  <a:srgbClr val="365679"/>
                </a:solidFill>
                <a:latin typeface="Helios"/>
                <a:ea typeface="Helios"/>
                <a:cs typeface="Helios"/>
                <a:sym typeface="Helios"/>
              </a:rPr>
              <a:t> have been used to analyze and forecast data.</a:t>
            </a:r>
          </a:p>
          <a:p>
            <a:pPr marL="582930" lvl="1" indent="-291465" algn="l">
              <a:lnSpc>
                <a:spcPts val="4131"/>
              </a:lnSpc>
              <a:buFont typeface="Arial"/>
              <a:buChar char="•"/>
            </a:pPr>
            <a:r>
              <a:rPr lang="en-US" sz="2700">
                <a:solidFill>
                  <a:srgbClr val="365679"/>
                </a:solidFill>
                <a:latin typeface="Helios"/>
                <a:ea typeface="Helios"/>
                <a:cs typeface="Helios"/>
                <a:sym typeface="Helios"/>
              </a:rPr>
              <a:t>Complex patterns, trends, and seasonality in the time-series data are captured by these models.</a:t>
            </a:r>
          </a:p>
          <a:p>
            <a:pPr marL="582930" lvl="1" indent="-291465" algn="l">
              <a:lnSpc>
                <a:spcPts val="4131"/>
              </a:lnSpc>
              <a:buFont typeface="Arial"/>
              <a:buChar char="•"/>
            </a:pPr>
            <a:r>
              <a:rPr lang="en-US" sz="2700">
                <a:solidFill>
                  <a:srgbClr val="365679"/>
                </a:solidFill>
                <a:latin typeface="Helios"/>
                <a:ea typeface="Helios"/>
                <a:cs typeface="Helios"/>
                <a:sym typeface="Helios"/>
              </a:rPr>
              <a:t>Hyperparameter tuning has been applied to optimize the performance of these models for more accurate predictions.</a:t>
            </a:r>
          </a:p>
          <a:p>
            <a:pPr marL="582930" lvl="1" indent="-291465" algn="l">
              <a:lnSpc>
                <a:spcPts val="4131"/>
              </a:lnSpc>
              <a:buFont typeface="Arial"/>
              <a:buChar char="•"/>
            </a:pPr>
            <a:r>
              <a:rPr lang="en-US" sz="2700" b="1">
                <a:solidFill>
                  <a:srgbClr val="365679"/>
                </a:solidFill>
                <a:latin typeface="Helios Bold"/>
                <a:ea typeface="Helios Bold"/>
                <a:cs typeface="Helios Bold"/>
                <a:sym typeface="Helios Bold"/>
              </a:rPr>
              <a:t>Multivariate analysis </a:t>
            </a:r>
            <a:r>
              <a:rPr lang="en-US" sz="2700">
                <a:solidFill>
                  <a:srgbClr val="365679"/>
                </a:solidFill>
                <a:latin typeface="Helios"/>
                <a:ea typeface="Helios"/>
                <a:cs typeface="Helios"/>
                <a:sym typeface="Helios"/>
              </a:rPr>
              <a:t>has been employed to account for external variables influencing the forecast.</a:t>
            </a:r>
          </a:p>
          <a:p>
            <a:pPr marL="582930" lvl="1" indent="-291465" algn="l">
              <a:lnSpc>
                <a:spcPts val="4131"/>
              </a:lnSpc>
              <a:buFont typeface="Arial"/>
              <a:buChar char="•"/>
            </a:pPr>
            <a:r>
              <a:rPr lang="en-US" sz="2700">
                <a:solidFill>
                  <a:srgbClr val="365679"/>
                </a:solidFill>
                <a:latin typeface="Helios"/>
                <a:ea typeface="Helios"/>
                <a:cs typeface="Helios"/>
                <a:sym typeface="Helios"/>
              </a:rPr>
              <a:t>A comprehensive approach to time series forecasting and prediction has been ensured through the use of these techniques.</a:t>
            </a:r>
          </a:p>
          <a:p>
            <a:pPr marL="582930" lvl="1" indent="-291465" algn="l">
              <a:lnSpc>
                <a:spcPts val="4131"/>
              </a:lnSpc>
              <a:buFont typeface="Arial"/>
              <a:buChar char="•"/>
            </a:pPr>
            <a:r>
              <a:rPr lang="en-US" sz="2700">
                <a:solidFill>
                  <a:srgbClr val="365679"/>
                </a:solidFill>
                <a:latin typeface="Helios"/>
                <a:ea typeface="Helios"/>
                <a:cs typeface="Helios"/>
                <a:sym typeface="Helios"/>
              </a:rPr>
              <a:t>All these models were evaluated using test data using metrics like </a:t>
            </a:r>
            <a:r>
              <a:rPr lang="en-US" sz="2700" b="1">
                <a:solidFill>
                  <a:srgbClr val="365679"/>
                </a:solidFill>
                <a:latin typeface="Helios Bold"/>
                <a:ea typeface="Helios Bold"/>
                <a:cs typeface="Helios Bold"/>
                <a:sym typeface="Helios Bold"/>
              </a:rPr>
              <a:t>RMSE</a:t>
            </a:r>
            <a:r>
              <a:rPr lang="en-US" sz="2700">
                <a:solidFill>
                  <a:srgbClr val="365679"/>
                </a:solidFill>
                <a:latin typeface="Helios"/>
                <a:ea typeface="Helios"/>
                <a:cs typeface="Helios"/>
                <a:sym typeface="Helios"/>
              </a:rPr>
              <a:t>, </a:t>
            </a:r>
            <a:r>
              <a:rPr lang="en-US" sz="2700" b="1">
                <a:solidFill>
                  <a:srgbClr val="365679"/>
                </a:solidFill>
                <a:latin typeface="Helios Bold"/>
                <a:ea typeface="Helios Bold"/>
                <a:cs typeface="Helios Bold"/>
                <a:sym typeface="Helios Bold"/>
              </a:rPr>
              <a:t>MAE </a:t>
            </a:r>
            <a:r>
              <a:rPr lang="en-US" sz="2700">
                <a:solidFill>
                  <a:srgbClr val="365679"/>
                </a:solidFill>
                <a:latin typeface="Helios"/>
                <a:ea typeface="Helios"/>
                <a:cs typeface="Helios"/>
                <a:sym typeface="Helios"/>
              </a:rPr>
              <a:t>etc..</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924045" y="-151209"/>
            <a:ext cx="14732382" cy="12193285"/>
            <a:chOff x="0" y="0"/>
            <a:chExt cx="606795" cy="502215"/>
          </a:xfrm>
        </p:grpSpPr>
        <p:sp>
          <p:nvSpPr>
            <p:cNvPr id="3" name="Freeform 3"/>
            <p:cNvSpPr/>
            <p:nvPr/>
          </p:nvSpPr>
          <p:spPr>
            <a:xfrm>
              <a:off x="0" y="0"/>
              <a:ext cx="606795" cy="502215"/>
            </a:xfrm>
            <a:custGeom>
              <a:avLst/>
              <a:gdLst/>
              <a:ahLst/>
              <a:cxnLst/>
              <a:rect l="l" t="t" r="r" b="b"/>
              <a:pathLst>
                <a:path w="606795" h="502215">
                  <a:moveTo>
                    <a:pt x="203200" y="0"/>
                  </a:moveTo>
                  <a:lnTo>
                    <a:pt x="606795" y="0"/>
                  </a:lnTo>
                  <a:lnTo>
                    <a:pt x="403595" y="502215"/>
                  </a:lnTo>
                  <a:lnTo>
                    <a:pt x="0" y="502215"/>
                  </a:lnTo>
                  <a:lnTo>
                    <a:pt x="203200" y="0"/>
                  </a:lnTo>
                  <a:close/>
                </a:path>
              </a:pathLst>
            </a:custGeom>
            <a:solidFill>
              <a:srgbClr val="2B485F"/>
            </a:solidFill>
          </p:spPr>
        </p:sp>
        <p:sp>
          <p:nvSpPr>
            <p:cNvPr id="4" name="TextBox 4"/>
            <p:cNvSpPr txBox="1"/>
            <p:nvPr/>
          </p:nvSpPr>
          <p:spPr>
            <a:xfrm>
              <a:off x="101600" y="-57150"/>
              <a:ext cx="403595" cy="559365"/>
            </a:xfrm>
            <a:prstGeom prst="rect">
              <a:avLst/>
            </a:prstGeom>
          </p:spPr>
          <p:txBody>
            <a:bodyPr lIns="50800" tIns="50800" rIns="50800" bIns="50800" rtlCol="0" anchor="ctr"/>
            <a:lstStyle/>
            <a:p>
              <a:pPr algn="ctr">
                <a:lnSpc>
                  <a:spcPts val="3640"/>
                </a:lnSpc>
              </a:pPr>
              <a:endParaRPr/>
            </a:p>
          </p:txBody>
        </p:sp>
      </p:grpSp>
      <p:sp>
        <p:nvSpPr>
          <p:cNvPr id="5" name="AutoShape 5"/>
          <p:cNvSpPr/>
          <p:nvPr/>
        </p:nvSpPr>
        <p:spPr>
          <a:xfrm>
            <a:off x="1028700" y="3022010"/>
            <a:ext cx="2050229" cy="0"/>
          </a:xfrm>
          <a:prstGeom prst="line">
            <a:avLst/>
          </a:prstGeom>
          <a:ln w="85725" cap="flat">
            <a:solidFill>
              <a:srgbClr val="365679"/>
            </a:solidFill>
            <a:prstDash val="solid"/>
            <a:headEnd type="none" w="sm" len="sm"/>
            <a:tailEnd type="none" w="sm" len="sm"/>
          </a:ln>
        </p:spPr>
      </p:sp>
      <p:sp>
        <p:nvSpPr>
          <p:cNvPr id="6" name="Freeform 6"/>
          <p:cNvSpPr/>
          <p:nvPr/>
        </p:nvSpPr>
        <p:spPr>
          <a:xfrm>
            <a:off x="1028700" y="3360147"/>
            <a:ext cx="8852653" cy="6462437"/>
          </a:xfrm>
          <a:custGeom>
            <a:avLst/>
            <a:gdLst/>
            <a:ahLst/>
            <a:cxnLst/>
            <a:rect l="l" t="t" r="r" b="b"/>
            <a:pathLst>
              <a:path w="8852653" h="6462437">
                <a:moveTo>
                  <a:pt x="0" y="0"/>
                </a:moveTo>
                <a:lnTo>
                  <a:pt x="8852653" y="0"/>
                </a:lnTo>
                <a:lnTo>
                  <a:pt x="8852653" y="6462437"/>
                </a:lnTo>
                <a:lnTo>
                  <a:pt x="0" y="6462437"/>
                </a:lnTo>
                <a:lnTo>
                  <a:pt x="0" y="0"/>
                </a:lnTo>
                <a:close/>
              </a:path>
            </a:pathLst>
          </a:custGeom>
          <a:blipFill>
            <a:blip r:embed="rId2"/>
            <a:stretch>
              <a:fillRect/>
            </a:stretch>
          </a:blipFill>
        </p:spPr>
      </p:sp>
      <p:sp>
        <p:nvSpPr>
          <p:cNvPr id="7" name="TextBox 7"/>
          <p:cNvSpPr txBox="1"/>
          <p:nvPr/>
        </p:nvSpPr>
        <p:spPr>
          <a:xfrm>
            <a:off x="1028700" y="1556291"/>
            <a:ext cx="10218449" cy="1130235"/>
          </a:xfrm>
          <a:prstGeom prst="rect">
            <a:avLst/>
          </a:prstGeom>
        </p:spPr>
        <p:txBody>
          <a:bodyPr lIns="0" tIns="0" rIns="0" bIns="0" rtlCol="0" anchor="t">
            <a:spAutoFit/>
          </a:bodyPr>
          <a:lstStyle/>
          <a:p>
            <a:pPr algn="l">
              <a:lnSpc>
                <a:spcPts val="9106"/>
              </a:lnSpc>
            </a:pPr>
            <a:r>
              <a:rPr lang="en-US" sz="7005" spc="168">
                <a:solidFill>
                  <a:srgbClr val="365679"/>
                </a:solidFill>
                <a:latin typeface="League Spartan"/>
                <a:ea typeface="League Spartan"/>
                <a:cs typeface="League Spartan"/>
                <a:sym typeface="League Spartan"/>
              </a:rPr>
              <a:t>Model Evaluation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0176452" y="-693206"/>
            <a:ext cx="12727251" cy="12193285"/>
            <a:chOff x="0" y="0"/>
            <a:chExt cx="524208" cy="502215"/>
          </a:xfrm>
        </p:grpSpPr>
        <p:sp>
          <p:nvSpPr>
            <p:cNvPr id="3" name="Freeform 3"/>
            <p:cNvSpPr/>
            <p:nvPr/>
          </p:nvSpPr>
          <p:spPr>
            <a:xfrm>
              <a:off x="0" y="0"/>
              <a:ext cx="524208" cy="502215"/>
            </a:xfrm>
            <a:custGeom>
              <a:avLst/>
              <a:gdLst/>
              <a:ahLst/>
              <a:cxnLst/>
              <a:rect l="l" t="t" r="r" b="b"/>
              <a:pathLst>
                <a:path w="524208" h="502215">
                  <a:moveTo>
                    <a:pt x="203200" y="0"/>
                  </a:moveTo>
                  <a:lnTo>
                    <a:pt x="524208" y="0"/>
                  </a:lnTo>
                  <a:lnTo>
                    <a:pt x="321008" y="502215"/>
                  </a:lnTo>
                  <a:lnTo>
                    <a:pt x="0" y="502215"/>
                  </a:lnTo>
                  <a:lnTo>
                    <a:pt x="203200" y="0"/>
                  </a:lnTo>
                  <a:close/>
                </a:path>
              </a:pathLst>
            </a:custGeom>
            <a:solidFill>
              <a:srgbClr val="2B485F"/>
            </a:solidFill>
          </p:spPr>
        </p:sp>
        <p:sp>
          <p:nvSpPr>
            <p:cNvPr id="4" name="TextBox 4"/>
            <p:cNvSpPr txBox="1"/>
            <p:nvPr/>
          </p:nvSpPr>
          <p:spPr>
            <a:xfrm>
              <a:off x="101600" y="-57150"/>
              <a:ext cx="321008" cy="559365"/>
            </a:xfrm>
            <a:prstGeom prst="rect">
              <a:avLst/>
            </a:prstGeom>
          </p:spPr>
          <p:txBody>
            <a:bodyPr lIns="50800" tIns="50800" rIns="50800" bIns="50800" rtlCol="0" anchor="ctr"/>
            <a:lstStyle/>
            <a:p>
              <a:pPr algn="ctr">
                <a:lnSpc>
                  <a:spcPts val="3640"/>
                </a:lnSpc>
              </a:pPr>
              <a:endParaRPr/>
            </a:p>
          </p:txBody>
        </p:sp>
      </p:grpSp>
      <p:grpSp>
        <p:nvGrpSpPr>
          <p:cNvPr id="5" name="Group 5"/>
          <p:cNvGrpSpPr/>
          <p:nvPr/>
        </p:nvGrpSpPr>
        <p:grpSpPr>
          <a:xfrm rot="9902075">
            <a:off x="16254219" y="-861230"/>
            <a:ext cx="3620223" cy="3167695"/>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365679"/>
            </a:solidFill>
          </p:spPr>
        </p:sp>
        <p:sp>
          <p:nvSpPr>
            <p:cNvPr id="7" name="TextBox 7"/>
            <p:cNvSpPr txBox="1"/>
            <p:nvPr/>
          </p:nvSpPr>
          <p:spPr>
            <a:xfrm>
              <a:off x="127000" y="273050"/>
              <a:ext cx="558800" cy="387350"/>
            </a:xfrm>
            <a:prstGeom prst="rect">
              <a:avLst/>
            </a:prstGeom>
          </p:spPr>
          <p:txBody>
            <a:bodyPr lIns="50800" tIns="50800" rIns="50800" bIns="50800" rtlCol="0" anchor="ctr"/>
            <a:lstStyle/>
            <a:p>
              <a:pPr algn="ctr">
                <a:lnSpc>
                  <a:spcPts val="3640"/>
                </a:lnSpc>
              </a:pPr>
              <a:endParaRPr/>
            </a:p>
          </p:txBody>
        </p:sp>
      </p:grpSp>
      <p:sp>
        <p:nvSpPr>
          <p:cNvPr id="8" name="Freeform 8"/>
          <p:cNvSpPr/>
          <p:nvPr/>
        </p:nvSpPr>
        <p:spPr>
          <a:xfrm>
            <a:off x="1458648" y="2000005"/>
            <a:ext cx="15436561" cy="7409549"/>
          </a:xfrm>
          <a:custGeom>
            <a:avLst/>
            <a:gdLst/>
            <a:ahLst/>
            <a:cxnLst/>
            <a:rect l="l" t="t" r="r" b="b"/>
            <a:pathLst>
              <a:path w="15436561" h="7409549">
                <a:moveTo>
                  <a:pt x="0" y="0"/>
                </a:moveTo>
                <a:lnTo>
                  <a:pt x="15436561" y="0"/>
                </a:lnTo>
                <a:lnTo>
                  <a:pt x="15436561" y="7409549"/>
                </a:lnTo>
                <a:lnTo>
                  <a:pt x="0" y="7409549"/>
                </a:lnTo>
                <a:lnTo>
                  <a:pt x="0" y="0"/>
                </a:lnTo>
                <a:close/>
              </a:path>
            </a:pathLst>
          </a:custGeom>
          <a:blipFill>
            <a:blip r:embed="rId2"/>
            <a:stretch>
              <a:fillRect/>
            </a:stretch>
          </a:blipFill>
        </p:spPr>
      </p:sp>
      <p:sp>
        <p:nvSpPr>
          <p:cNvPr id="9" name="TextBox 9"/>
          <p:cNvSpPr txBox="1"/>
          <p:nvPr/>
        </p:nvSpPr>
        <p:spPr>
          <a:xfrm>
            <a:off x="2051953" y="655943"/>
            <a:ext cx="15207347" cy="1130235"/>
          </a:xfrm>
          <a:prstGeom prst="rect">
            <a:avLst/>
          </a:prstGeom>
        </p:spPr>
        <p:txBody>
          <a:bodyPr lIns="0" tIns="0" rIns="0" bIns="0" rtlCol="0" anchor="t">
            <a:spAutoFit/>
          </a:bodyPr>
          <a:lstStyle/>
          <a:p>
            <a:pPr algn="l">
              <a:lnSpc>
                <a:spcPts val="9106"/>
              </a:lnSpc>
            </a:pPr>
            <a:r>
              <a:rPr lang="en-US" sz="7005" spc="168">
                <a:solidFill>
                  <a:srgbClr val="365679"/>
                </a:solidFill>
                <a:latin typeface="League Spartan"/>
                <a:ea typeface="League Spartan"/>
                <a:cs typeface="League Spartan"/>
                <a:sym typeface="League Spartan"/>
              </a:rPr>
              <a:t>Future Forecast-Monthly basis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TotalTime>
  <Words>575</Words>
  <Application>Microsoft Office PowerPoint</Application>
  <PresentationFormat>Custom</PresentationFormat>
  <Paragraphs>73</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Helios Bold</vt:lpstr>
      <vt:lpstr>Aileron Bold</vt:lpstr>
      <vt:lpstr>Canva Sans Bold</vt:lpstr>
      <vt:lpstr>Canva Sans</vt:lpstr>
      <vt:lpstr>League Spartan</vt:lpstr>
      <vt:lpstr>Aileron Ultra-Bold</vt:lpstr>
      <vt:lpstr>Arial</vt:lpstr>
      <vt:lpstr>Calibri</vt:lpstr>
      <vt:lpstr>Cloud</vt:lpstr>
      <vt:lpstr>Inter</vt:lpstr>
      <vt:lpstr>Helios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Futurecart-AI Driven Demand PREDICTION</dc:title>
  <cp:lastModifiedBy>Shriya R</cp:lastModifiedBy>
  <cp:revision>2</cp:revision>
  <dcterms:created xsi:type="dcterms:W3CDTF">2006-08-16T00:00:00Z</dcterms:created>
  <dcterms:modified xsi:type="dcterms:W3CDTF">2024-12-25T19:42:35Z</dcterms:modified>
  <dc:identifier>DAGZ_FcAP0w</dc:identifier>
</cp:coreProperties>
</file>